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y="10058400" cx="7772400"/>
  <p:notesSz cx="6858000" cy="9144000"/>
  <p:embeddedFontLst>
    <p:embeddedFont>
      <p:font typeface="Halant"/>
      <p:regular r:id="rId26"/>
      <p:bold r:id="rId27"/>
    </p:embeddedFont>
    <p:embeddedFont>
      <p:font typeface="Inter SemiBold"/>
      <p:regular r:id="rId28"/>
      <p:bold r:id="rId29"/>
      <p:italic r:id="rId30"/>
      <p:boldItalic r:id="rId31"/>
    </p:embeddedFont>
    <p:embeddedFont>
      <p:font typeface="Plus Jakarta Sans"/>
      <p:regular r:id="rId32"/>
      <p:bold r:id="rId33"/>
      <p:italic r:id="rId34"/>
      <p:boldItalic r:id="rId35"/>
    </p:embeddedFont>
    <p:embeddedFont>
      <p:font typeface="Inter"/>
      <p:regular r:id="rId36"/>
      <p:bold r:id="rId37"/>
      <p:italic r:id="rId38"/>
      <p:boldItalic r:id="rId39"/>
    </p:embeddedFont>
    <p:embeddedFont>
      <p:font typeface="Plus Jakarta Sans Medium"/>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5BDDB50-6A72-44BF-B27D-E75B0D1BDF38}">
  <a:tblStyle styleId="{A5BDDB50-6A72-44BF-B27D-E75B0D1BDF3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C315874-A6D1-48ED-9061-45BDF5DE4AAB}"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regular.fntdata"/><Relationship Id="rId20" Type="http://schemas.openxmlformats.org/officeDocument/2006/relationships/slide" Target="slides/slide13.xml"/><Relationship Id="rId42" Type="http://schemas.openxmlformats.org/officeDocument/2006/relationships/font" Target="fonts/PlusJakartaSansMedium-italic.fntdata"/><Relationship Id="rId41" Type="http://schemas.openxmlformats.org/officeDocument/2006/relationships/font" Target="fonts/PlusJakartaSansMedium-bold.fntdata"/><Relationship Id="rId22" Type="http://schemas.openxmlformats.org/officeDocument/2006/relationships/slide" Target="slides/slide15.xml"/><Relationship Id="rId21" Type="http://schemas.openxmlformats.org/officeDocument/2006/relationships/slide" Target="slides/slide14.xml"/><Relationship Id="rId43" Type="http://schemas.openxmlformats.org/officeDocument/2006/relationships/font" Target="fonts/PlusJakartaSansMedium-boldItalic.fntdata"/><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Halant-regular.fntdata"/><Relationship Id="rId25" Type="http://schemas.openxmlformats.org/officeDocument/2006/relationships/slide" Target="slides/slide18.xml"/><Relationship Id="rId28" Type="http://schemas.openxmlformats.org/officeDocument/2006/relationships/font" Target="fonts/InterSemiBold-regular.fntdata"/><Relationship Id="rId27" Type="http://schemas.openxmlformats.org/officeDocument/2006/relationships/font" Target="fonts/Halant-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SemiBold-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SemiBold-boldItalic.fntdata"/><Relationship Id="rId30" Type="http://schemas.openxmlformats.org/officeDocument/2006/relationships/font" Target="fonts/InterSemiBold-italic.fntdata"/><Relationship Id="rId11" Type="http://schemas.openxmlformats.org/officeDocument/2006/relationships/slide" Target="slides/slide4.xml"/><Relationship Id="rId33" Type="http://schemas.openxmlformats.org/officeDocument/2006/relationships/font" Target="fonts/PlusJakartaSans-bold.fntdata"/><Relationship Id="rId10" Type="http://schemas.openxmlformats.org/officeDocument/2006/relationships/slide" Target="slides/slide3.xml"/><Relationship Id="rId32" Type="http://schemas.openxmlformats.org/officeDocument/2006/relationships/font" Target="fonts/PlusJakartaSans-regular.fntdata"/><Relationship Id="rId13" Type="http://schemas.openxmlformats.org/officeDocument/2006/relationships/slide" Target="slides/slide6.xml"/><Relationship Id="rId35" Type="http://schemas.openxmlformats.org/officeDocument/2006/relationships/font" Target="fonts/PlusJakartaSans-boldItalic.fntdata"/><Relationship Id="rId12" Type="http://schemas.openxmlformats.org/officeDocument/2006/relationships/slide" Target="slides/slide5.xml"/><Relationship Id="rId34" Type="http://schemas.openxmlformats.org/officeDocument/2006/relationships/font" Target="fonts/PlusJakartaSans-italic.fntdata"/><Relationship Id="rId15" Type="http://schemas.openxmlformats.org/officeDocument/2006/relationships/slide" Target="slides/slide8.xml"/><Relationship Id="rId37" Type="http://schemas.openxmlformats.org/officeDocument/2006/relationships/font" Target="fonts/Inter-bold.fntdata"/><Relationship Id="rId14" Type="http://schemas.openxmlformats.org/officeDocument/2006/relationships/slide" Target="slides/slide7.xml"/><Relationship Id="rId36" Type="http://schemas.openxmlformats.org/officeDocument/2006/relationships/font" Target="fonts/Inter-regular.fntdata"/><Relationship Id="rId17" Type="http://schemas.openxmlformats.org/officeDocument/2006/relationships/slide" Target="slides/slide10.xml"/><Relationship Id="rId39" Type="http://schemas.openxmlformats.org/officeDocument/2006/relationships/font" Target="fonts/Inter-boldItalic.fntdata"/><Relationship Id="rId16" Type="http://schemas.openxmlformats.org/officeDocument/2006/relationships/slide" Target="slides/slide9.xml"/><Relationship Id="rId38" Type="http://schemas.openxmlformats.org/officeDocument/2006/relationships/font" Target="fonts/Inter-italic.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2494c963d_0_1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2494c963d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42494c963d_0_3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42494c963d_0_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42494c963d_0_2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42494c963d_0_2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342494c963d_0_3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342494c963d_0_3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342494c963d_0_4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342494c963d_0_4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342494c963d_0_4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342494c963d_0_4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33a4f7f0082_0_1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33a4f7f0082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342494c963d_0_4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342494c963d_0_4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342494c963d_0_4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45" name="Google Shape;345;g342494c963d_0_4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342494c963d_0_4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342494c963d_0_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42494c963d_0_1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42494c963d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3a4f7f008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3a4f7f008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2494c963d_0_3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2494c963d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42494c963d_0_3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42494c963d_0_3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3a4f7f0082_0_1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3a4f7f0082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42494c963d_0_4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42494c963d_0_4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42494c963d_0_3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42494c963d_0_3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42494c963d_0_3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42494c963d_0_3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11.png"/><Relationship Id="rId8"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9" Type="http://schemas.openxmlformats.org/officeDocument/2006/relationships/hyperlink" Target="https://en.m.wikipedia.org/wiki/File:Cartoon_depicting_Leopold_2_and_other_emperial_powers_at_Berlin_conference_1884.jpg" TargetMode="External"/><Relationship Id="rId5" Type="http://schemas.openxmlformats.org/officeDocument/2006/relationships/hyperlink" Target="https://etc.usf.edu/maps/pages/800/856/856.htm" TargetMode="External"/><Relationship Id="rId6" Type="http://schemas.openxmlformats.org/officeDocument/2006/relationships/image" Target="../media/image3.png"/><Relationship Id="rId7" Type="http://schemas.openxmlformats.org/officeDocument/2006/relationships/image" Target="../media/image7.png"/><Relationship Id="rId8"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hyperlink" Target="https://docs.google.com/presentation/d/141O8ffI9uTM4Xyg5ZNTDTxK6VY0Ed_tgi3At_u8J59Y/copy"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hyperlink" Target="https://en.m.wikipedia.org/wiki/File:Cartoon_depicting_Leopold_2_and_other_emperial_powers_at_Berlin_conference_1884.jpg" TargetMode="External"/><Relationship Id="rId8"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hyperlink" Target="https://thinktv.pbslearningmedia.org/resource/de4fb65d-e35f-4118-9a49-329c1c177fdb/french-conquest-of-indochina/" TargetMode="External"/><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11.png"/><Relationship Id="rId8"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9" Type="http://schemas.openxmlformats.org/officeDocument/2006/relationships/hyperlink" Target="https://en.m.wikipedia.org/wiki/File:Cartoon_depicting_Leopold_2_and_other_emperial_powers_at_Berlin_conference_1884.jpg" TargetMode="External"/><Relationship Id="rId5" Type="http://schemas.openxmlformats.org/officeDocument/2006/relationships/hyperlink" Target="https://etc.usf.edu/maps/pages/800/856/856.htm" TargetMode="External"/><Relationship Id="rId6" Type="http://schemas.openxmlformats.org/officeDocument/2006/relationships/image" Target="../media/image3.png"/><Relationship Id="rId7" Type="http://schemas.openxmlformats.org/officeDocument/2006/relationships/image" Target="../media/image7.png"/><Relationship Id="rId8"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hyperlink" Target="https://docs.google.com/presentation/d/141O8ffI9uTM4Xyg5ZNTDTxK6VY0Ed_tgi3At_u8J59Y/copy" TargetMode="External"/><Relationship Id="rId6"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hyperlink" Target="https://docs.google.com/presentation/d/141O8ffI9uTM4Xyg5ZNTDTxK6VY0Ed_tgi3At_u8J59Y/copy"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hyperlink" Target="https://en.m.wikipedia.org/wiki/File:Cartoon_depicting_Leopold_2_and_other_emperial_powers_at_Berlin_conference_1884.jpg" TargetMode="External"/><Relationship Id="rId8"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hyperlink" Target="https://docs.google.com/presentation/d/141O8ffI9uTM4Xyg5ZNTDTxK6VY0Ed_tgi3At_u8J59Y/copy" TargetMode="External"/><Relationship Id="rId5" Type="http://schemas.openxmlformats.org/officeDocument/2006/relationships/hyperlink" Target="https://thinktv.pbslearningmedia.org/resource/de4fb65d-e35f-4118-9a49-329c1c177fdb/french-conquest-of-indochina/" TargetMode="External"/><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European Imperialism</a:t>
            </a:r>
            <a:endParaRPr sz="25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1" name="Google Shape;101;p25"/>
          <p:cNvGraphicFramePr/>
          <p:nvPr/>
        </p:nvGraphicFramePr>
        <p:xfrm>
          <a:off x="381541" y="996263"/>
          <a:ext cx="3000000" cy="3000000"/>
        </p:xfrm>
        <a:graphic>
          <a:graphicData uri="http://schemas.openxmlformats.org/drawingml/2006/table">
            <a:tbl>
              <a:tblPr>
                <a:noFill/>
                <a:tableStyleId>{A5BDDB50-6A72-44BF-B27D-E75B0D1BDF38}</a:tableStyleId>
              </a:tblPr>
              <a:tblGrid>
                <a:gridCol w="7078200"/>
              </a:tblGrid>
              <a:tr h="804575">
                <a:tc>
                  <a:txBody>
                    <a:bodyPr/>
                    <a:lstStyle/>
                    <a:p>
                      <a:pPr indent="0" lvl="0" marL="0" rtl="0" algn="l">
                        <a:spcBef>
                          <a:spcPts val="0"/>
                        </a:spcBef>
                        <a:spcAft>
                          <a:spcPts val="0"/>
                        </a:spcAft>
                        <a:buClr>
                          <a:srgbClr val="000000"/>
                        </a:buClr>
                        <a:buSzPts val="1200"/>
                        <a:buFont typeface="Arial"/>
                        <a:buNone/>
                      </a:pPr>
                      <a:r>
                        <a:rPr lang="en" sz="1300">
                          <a:latin typeface="Halant"/>
                          <a:ea typeface="Halant"/>
                          <a:cs typeface="Halant"/>
                          <a:sym typeface="Halant"/>
                        </a:rPr>
                        <a:t>Source: Stephen R. Halsey, </a:t>
                      </a:r>
                      <a:r>
                        <a:rPr i="1" lang="en" sz="1300">
                          <a:latin typeface="Halant"/>
                          <a:ea typeface="Halant"/>
                          <a:cs typeface="Halant"/>
                          <a:sym typeface="Halant"/>
                        </a:rPr>
                        <a:t>Quest for Power: European Imperialism and the Making of Chinese Statecraft</a:t>
                      </a:r>
                      <a:r>
                        <a:rPr lang="en" sz="1300">
                          <a:latin typeface="Halant"/>
                          <a:ea typeface="Halant"/>
                          <a:cs typeface="Halant"/>
                          <a:sym typeface="Halant"/>
                        </a:rPr>
                        <a:t>, 2015.</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Stephen R. Halsey is Associate Professor of History at the University of Miami.</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By 1914 Western countries had colonized more than 84.4 percent of the world’s land surface…</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In 1500 few observers could have predicted that the West would one day rule much of the world. For centuries China, India, and the Middle East had claimed a disproportionate share of wealth, population, and power, but the European voyages of discovery foreshadowed a gradual shift in the global balance. The conquest of the Americas opened vast lands to Western settlement, but until the 1700s Britain, France, Portugal, Spain, and the Netherlands maintained only a network of trading posts in the Indian Ocean and Pacific basins. This began to change in the mid-eighteenth century, when the English East India Company (EEIC) seized control of Bengal and then began to build a territorial empire in South Asia. During the next hundred and fifty years, weak states in Asia and Africa collapsed under Western military, political, and economic pressures and, after 1880, </a:t>
                      </a:r>
                      <a:r>
                        <a:rPr lang="en" sz="1300">
                          <a:latin typeface="Inter"/>
                          <a:ea typeface="Inter"/>
                          <a:cs typeface="Inter"/>
                          <a:sym typeface="Inter"/>
                        </a:rPr>
                        <a:t>succumbed</a:t>
                      </a:r>
                      <a:r>
                        <a:rPr lang="en" sz="1300">
                          <a:latin typeface="Inter"/>
                          <a:ea typeface="Inter"/>
                          <a:cs typeface="Inter"/>
                          <a:sym typeface="Inter"/>
                        </a:rPr>
                        <a:t> to deliberate aggression planned in the chancelleries of Europe as well. Aided by the technologies of the Industrial Revolution, European states governed almost every part of the globe by the end of the 1800s.</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The growth of European empires in this period brought an end to centuries of Asian dominance and triggered important changes in the structure of indigenous societies. In contrast to the Americas and Australasia, the tropical climate, dense population, and epidemiological environment of regions like Congo and Vietnam placed severe constraints on European migration. The Western powers established colonies of occupation rather than settlement in Asia and Africa, imposing an autocratic political system on indigenous peoples. In addition, in many regions colonial regimes redrew territorial boundaries in ways that ignored local realities and later fostered ethnic conflict. Economic policies often transformed native systems of production, marketing, and distribution, but colonies in Asia and Africa rarely yielded windfall profits during the nineteenth and twentieth centuries. After 1800 the older centers of human civilization made a much less significant contribution to the global economy, regaining their influence only in the late twentieth and early twenty-first centuries. In addition, European authorities founded school systems to consolidate their control over indigenous populations in Asia and Africa. In many areas, these new institutions trained a cadre of junior officials to serve the regime, but they also created colonial subjects with hybrid cultural identities. In short, colonialism became a dominant theme of global history during the modern period and left almost no human being, society, or geographic region untouched.</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3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34" name="Google Shape;234;p3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35" name="Google Shape;235;p34"/>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236" name="Google Shape;236;p34"/>
          <p:cNvGraphicFramePr/>
          <p:nvPr/>
        </p:nvGraphicFramePr>
        <p:xfrm>
          <a:off x="381541" y="1704835"/>
          <a:ext cx="3000000" cy="3000000"/>
        </p:xfrm>
        <a:graphic>
          <a:graphicData uri="http://schemas.openxmlformats.org/drawingml/2006/table">
            <a:tbl>
              <a:tblPr>
                <a:noFill/>
                <a:tableStyleId>{9C315874-A6D1-48ED-9061-45BDF5DE4AAB}</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8"/>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18) Explain how Siam was able to maintain their independence from European powers.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Compare how King Mongkut is presented in these two images.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37" name="Google Shape;237;p34"/>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238" name="Google Shape;238;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9" name="Google Shape;239;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0" name="Google Shape;240;p34"/>
          <p:cNvPicPr preferRelativeResize="0"/>
          <p:nvPr/>
        </p:nvPicPr>
        <p:blipFill>
          <a:blip r:embed="rId6">
            <a:alphaModFix/>
          </a:blip>
          <a:stretch>
            <a:fillRect/>
          </a:stretch>
        </p:blipFill>
        <p:spPr>
          <a:xfrm>
            <a:off x="6461923" y="2860850"/>
            <a:ext cx="554100" cy="554100"/>
          </a:xfrm>
          <a:prstGeom prst="rect">
            <a:avLst/>
          </a:prstGeom>
          <a:noFill/>
          <a:ln cap="flat" cmpd="sng" w="19050">
            <a:solidFill>
              <a:srgbClr val="000000"/>
            </a:solidFill>
            <a:prstDash val="solid"/>
            <a:round/>
            <a:headEnd len="sm" w="sm" type="none"/>
            <a:tailEnd len="sm" w="sm" type="none"/>
          </a:ln>
        </p:spPr>
      </p:pic>
      <p:graphicFrame>
        <p:nvGraphicFramePr>
          <p:cNvPr id="241" name="Google Shape;241;p34"/>
          <p:cNvGraphicFramePr/>
          <p:nvPr/>
        </p:nvGraphicFramePr>
        <p:xfrm>
          <a:off x="624141" y="2852635"/>
          <a:ext cx="3000000" cy="3000000"/>
        </p:xfrm>
        <a:graphic>
          <a:graphicData uri="http://schemas.openxmlformats.org/drawingml/2006/table">
            <a:tbl>
              <a:tblPr>
                <a:noFill/>
                <a:tableStyleId>{9C315874-A6D1-48ED-9061-45BDF5DE4AAB}</a:tableStyleId>
              </a:tblPr>
              <a:tblGrid>
                <a:gridCol w="1901675"/>
                <a:gridCol w="1394550"/>
                <a:gridCol w="243815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King Mongkut (King Rama IV) in state attire (Left); King Mongkut in the uniform of a French Field Marshall (Right), 1865, John Thomson. Public Domain.</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242" name="Google Shape;242;p34"/>
          <p:cNvPicPr preferRelativeResize="0"/>
          <p:nvPr/>
        </p:nvPicPr>
        <p:blipFill>
          <a:blip r:embed="rId7">
            <a:alphaModFix/>
          </a:blip>
          <a:stretch>
            <a:fillRect/>
          </a:stretch>
        </p:blipFill>
        <p:spPr>
          <a:xfrm>
            <a:off x="3911875" y="3564825"/>
            <a:ext cx="3146387" cy="3935375"/>
          </a:xfrm>
          <a:prstGeom prst="rect">
            <a:avLst/>
          </a:prstGeom>
          <a:noFill/>
          <a:ln>
            <a:noFill/>
          </a:ln>
        </p:spPr>
      </p:pic>
      <p:pic>
        <p:nvPicPr>
          <p:cNvPr id="243" name="Google Shape;243;p34"/>
          <p:cNvPicPr preferRelativeResize="0"/>
          <p:nvPr/>
        </p:nvPicPr>
        <p:blipFill>
          <a:blip r:embed="rId8">
            <a:alphaModFix/>
          </a:blip>
          <a:stretch>
            <a:fillRect/>
          </a:stretch>
        </p:blipFill>
        <p:spPr>
          <a:xfrm>
            <a:off x="609600" y="3564820"/>
            <a:ext cx="3197478" cy="39353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7" name="Shape 247"/>
        <p:cNvGrpSpPr/>
        <p:nvPr/>
      </p:nvGrpSpPr>
      <p:grpSpPr>
        <a:xfrm>
          <a:off x="0" y="0"/>
          <a:ext cx="0" cy="0"/>
          <a:chOff x="0" y="0"/>
          <a:chExt cx="0" cy="0"/>
        </a:xfrm>
      </p:grpSpPr>
      <p:sp>
        <p:nvSpPr>
          <p:cNvPr id="248" name="Google Shape;248;p3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a:t>
            </a:r>
            <a:endParaRPr sz="2500">
              <a:solidFill>
                <a:schemeClr val="dk1"/>
              </a:solidFill>
              <a:latin typeface="Plus Jakarta Sans"/>
              <a:ea typeface="Plus Jakarta Sans"/>
              <a:cs typeface="Plus Jakarta Sans"/>
              <a:sym typeface="Plus Jakarta Sans"/>
            </a:endParaRPr>
          </a:p>
        </p:txBody>
      </p:sp>
      <p:sp>
        <p:nvSpPr>
          <p:cNvPr id="249" name="Google Shape;249;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0" name="Google Shape;250;p3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1" name="Google Shape;251;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2" name="Google Shape;252;p3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53" name="Google Shape;253;p35"/>
          <p:cNvSpPr txBox="1"/>
          <p:nvPr/>
        </p:nvSpPr>
        <p:spPr>
          <a:xfrm>
            <a:off x="468850" y="954900"/>
            <a:ext cx="70014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_____________________________________  Date: ________ Class: ___________________</a:t>
            </a:r>
            <a:endParaRPr b="1" sz="1300">
              <a:solidFill>
                <a:schemeClr val="dk1"/>
              </a:solidFill>
              <a:latin typeface="Inter"/>
              <a:ea typeface="Inter"/>
              <a:cs typeface="Inter"/>
              <a:sym typeface="Inter"/>
            </a:endParaRPr>
          </a:p>
        </p:txBody>
      </p:sp>
      <p:sp>
        <p:nvSpPr>
          <p:cNvPr id="254" name="Google Shape;254;p35"/>
          <p:cNvSpPr/>
          <p:nvPr/>
        </p:nvSpPr>
        <p:spPr>
          <a:xfrm rot="10800000">
            <a:off x="1055278" y="2682358"/>
            <a:ext cx="5661900" cy="63846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p>
        </p:txBody>
      </p:sp>
      <p:sp>
        <p:nvSpPr>
          <p:cNvPr id="255" name="Google Shape;255;p35"/>
          <p:cNvSpPr txBox="1"/>
          <p:nvPr/>
        </p:nvSpPr>
        <p:spPr>
          <a:xfrm>
            <a:off x="794500" y="1503925"/>
            <a:ext cx="6187200" cy="9606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a:t>
            </a:r>
            <a:r>
              <a:rPr lang="en" sz="13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to contextualize European imperialism.</a:t>
            </a:r>
            <a:endParaRPr i="1" sz="1300">
              <a:solidFill>
                <a:schemeClr val="dk1"/>
              </a:solidFill>
              <a:latin typeface="Halant"/>
              <a:ea typeface="Halant"/>
              <a:cs typeface="Halant"/>
              <a:sym typeface="Halant"/>
            </a:endParaRPr>
          </a:p>
        </p:txBody>
      </p:sp>
      <p:cxnSp>
        <p:nvCxnSpPr>
          <p:cNvPr id="256" name="Google Shape;256;p35"/>
          <p:cNvCxnSpPr/>
          <p:nvPr/>
        </p:nvCxnSpPr>
        <p:spPr>
          <a:xfrm flipH="1" rot="10800000">
            <a:off x="1822161" y="4401733"/>
            <a:ext cx="4131900" cy="17700"/>
          </a:xfrm>
          <a:prstGeom prst="straightConnector1">
            <a:avLst/>
          </a:prstGeom>
          <a:noFill/>
          <a:ln cap="flat" cmpd="sng" w="9525">
            <a:solidFill>
              <a:schemeClr val="dk2"/>
            </a:solidFill>
            <a:prstDash val="solid"/>
            <a:round/>
            <a:headEnd len="med" w="med" type="none"/>
            <a:tailEnd len="med" w="med" type="none"/>
          </a:ln>
        </p:spPr>
      </p:cxnSp>
      <p:cxnSp>
        <p:nvCxnSpPr>
          <p:cNvPr id="257" name="Google Shape;257;p35"/>
          <p:cNvCxnSpPr/>
          <p:nvPr/>
        </p:nvCxnSpPr>
        <p:spPr>
          <a:xfrm>
            <a:off x="2784786" y="6583186"/>
            <a:ext cx="2202900" cy="7800"/>
          </a:xfrm>
          <a:prstGeom prst="straightConnector1">
            <a:avLst/>
          </a:prstGeom>
          <a:noFill/>
          <a:ln cap="flat" cmpd="sng" w="9525">
            <a:solidFill>
              <a:schemeClr val="dk2"/>
            </a:solidFill>
            <a:prstDash val="solid"/>
            <a:round/>
            <a:headEnd len="med" w="med" type="none"/>
            <a:tailEnd len="med" w="med" type="none"/>
          </a:ln>
        </p:spPr>
      </p:cxnSp>
      <p:sp>
        <p:nvSpPr>
          <p:cNvPr id="258" name="Google Shape;258;p35"/>
          <p:cNvSpPr txBox="1"/>
          <p:nvPr/>
        </p:nvSpPr>
        <p:spPr>
          <a:xfrm>
            <a:off x="328451" y="3177700"/>
            <a:ext cx="11148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contextualize European imperialism.</a:t>
            </a:r>
            <a:endParaRPr sz="1100">
              <a:solidFill>
                <a:schemeClr val="dk1"/>
              </a:solidFill>
              <a:latin typeface="Inter"/>
              <a:ea typeface="Inter"/>
              <a:cs typeface="Inter"/>
              <a:sym typeface="Inter"/>
            </a:endParaRPr>
          </a:p>
        </p:txBody>
      </p:sp>
      <p:sp>
        <p:nvSpPr>
          <p:cNvPr id="259" name="Google Shape;259;p35"/>
          <p:cNvSpPr txBox="1"/>
          <p:nvPr/>
        </p:nvSpPr>
        <p:spPr>
          <a:xfrm>
            <a:off x="1205200" y="5029200"/>
            <a:ext cx="10416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260" name="Google Shape;260;p35"/>
          <p:cNvSpPr txBox="1"/>
          <p:nvPr/>
        </p:nvSpPr>
        <p:spPr>
          <a:xfrm>
            <a:off x="21157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261" name="Google Shape;261;p35"/>
          <p:cNvSpPr txBox="1"/>
          <p:nvPr/>
        </p:nvSpPr>
        <p:spPr>
          <a:xfrm>
            <a:off x="4987675" y="6718525"/>
            <a:ext cx="2482500" cy="774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262" name="Google Shape;262;p35"/>
          <p:cNvSpPr txBox="1"/>
          <p:nvPr/>
        </p:nvSpPr>
        <p:spPr>
          <a:xfrm>
            <a:off x="4660575" y="7645225"/>
            <a:ext cx="2642700" cy="1827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rgbClr val="E95C3D"/>
                </a:solidFill>
                <a:latin typeface="Inter"/>
                <a:ea typeface="Inter"/>
                <a:cs typeface="Inter"/>
                <a:sym typeface="Inter"/>
              </a:rPr>
              <a:t>European imperialism was marked by </a:t>
            </a:r>
            <a:r>
              <a:rPr b="1" lang="en" sz="1100">
                <a:solidFill>
                  <a:srgbClr val="E95C3D"/>
                </a:solidFill>
                <a:latin typeface="Inter"/>
                <a:ea typeface="Inter"/>
                <a:cs typeface="Inter"/>
                <a:sym typeface="Inter"/>
              </a:rPr>
              <a:t>conquest</a:t>
            </a:r>
            <a:r>
              <a:rPr lang="en" sz="1100">
                <a:solidFill>
                  <a:srgbClr val="E95C3D"/>
                </a:solidFill>
                <a:latin typeface="Inter"/>
                <a:ea typeface="Inter"/>
                <a:cs typeface="Inter"/>
                <a:sym typeface="Inter"/>
              </a:rPr>
              <a:t> and </a:t>
            </a:r>
            <a:r>
              <a:rPr b="1" lang="en" sz="1100">
                <a:solidFill>
                  <a:srgbClr val="E95C3D"/>
                </a:solidFill>
                <a:latin typeface="Inter"/>
                <a:ea typeface="Inter"/>
                <a:cs typeface="Inter"/>
                <a:sym typeface="Inter"/>
              </a:rPr>
              <a:t>control</a:t>
            </a:r>
            <a:r>
              <a:rPr lang="en" sz="1100">
                <a:solidFill>
                  <a:srgbClr val="E95C3D"/>
                </a:solidFill>
                <a:latin typeface="Inter"/>
                <a:ea typeface="Inter"/>
                <a:cs typeface="Inter"/>
                <a:sym typeface="Inter"/>
              </a:rPr>
              <a:t> as they used </a:t>
            </a:r>
            <a:r>
              <a:rPr b="1" lang="en" sz="1100">
                <a:solidFill>
                  <a:srgbClr val="E95C3D"/>
                </a:solidFill>
                <a:latin typeface="Inter"/>
                <a:ea typeface="Inter"/>
                <a:cs typeface="Inter"/>
                <a:sym typeface="Inter"/>
              </a:rPr>
              <a:t>military pressure, economic domination</a:t>
            </a:r>
            <a:r>
              <a:rPr lang="en" sz="1100">
                <a:solidFill>
                  <a:srgbClr val="E95C3D"/>
                </a:solidFill>
                <a:latin typeface="Inter"/>
                <a:ea typeface="Inter"/>
                <a:cs typeface="Inter"/>
                <a:sym typeface="Inter"/>
              </a:rPr>
              <a:t>, and the tools of the </a:t>
            </a:r>
            <a:r>
              <a:rPr b="1" lang="en" sz="1100">
                <a:solidFill>
                  <a:srgbClr val="E95C3D"/>
                </a:solidFill>
                <a:latin typeface="Inter"/>
                <a:ea typeface="Inter"/>
                <a:cs typeface="Inter"/>
                <a:sym typeface="Inter"/>
              </a:rPr>
              <a:t>Industrial Revolution</a:t>
            </a:r>
            <a:r>
              <a:rPr lang="en" sz="1100">
                <a:solidFill>
                  <a:srgbClr val="E95C3D"/>
                </a:solidFill>
                <a:latin typeface="Inter"/>
                <a:ea typeface="Inter"/>
                <a:cs typeface="Inter"/>
                <a:sym typeface="Inter"/>
              </a:rPr>
              <a:t> to redraw </a:t>
            </a:r>
            <a:r>
              <a:rPr b="1" lang="en" sz="1100">
                <a:solidFill>
                  <a:srgbClr val="E95C3D"/>
                </a:solidFill>
                <a:latin typeface="Inter"/>
                <a:ea typeface="Inter"/>
                <a:cs typeface="Inter"/>
                <a:sym typeface="Inter"/>
              </a:rPr>
              <a:t>territories</a:t>
            </a:r>
            <a:r>
              <a:rPr lang="en" sz="1100">
                <a:solidFill>
                  <a:srgbClr val="E95C3D"/>
                </a:solidFill>
                <a:latin typeface="Inter"/>
                <a:ea typeface="Inter"/>
                <a:cs typeface="Inter"/>
                <a:sym typeface="Inter"/>
              </a:rPr>
              <a:t>, impose </a:t>
            </a:r>
            <a:r>
              <a:rPr b="1" lang="en" sz="1100">
                <a:solidFill>
                  <a:srgbClr val="E95C3D"/>
                </a:solidFill>
                <a:latin typeface="Inter"/>
                <a:ea typeface="Inter"/>
                <a:cs typeface="Inter"/>
                <a:sym typeface="Inter"/>
              </a:rPr>
              <a:t>autocracy</a:t>
            </a:r>
            <a:r>
              <a:rPr lang="en" sz="1100">
                <a:solidFill>
                  <a:srgbClr val="E95C3D"/>
                </a:solidFill>
                <a:latin typeface="Inter"/>
                <a:ea typeface="Inter"/>
                <a:cs typeface="Inter"/>
                <a:sym typeface="Inter"/>
              </a:rPr>
              <a:t>, and trigger the </a:t>
            </a:r>
            <a:r>
              <a:rPr b="1" lang="en" sz="1100">
                <a:solidFill>
                  <a:srgbClr val="E95C3D"/>
                </a:solidFill>
                <a:latin typeface="Inter"/>
                <a:ea typeface="Inter"/>
                <a:cs typeface="Inter"/>
                <a:sym typeface="Inter"/>
              </a:rPr>
              <a:t>transformation</a:t>
            </a:r>
            <a:r>
              <a:rPr lang="en" sz="1100">
                <a:solidFill>
                  <a:srgbClr val="E95C3D"/>
                </a:solidFill>
                <a:latin typeface="Inter"/>
                <a:ea typeface="Inter"/>
                <a:cs typeface="Inter"/>
                <a:sym typeface="Inter"/>
              </a:rPr>
              <a:t> of </a:t>
            </a:r>
            <a:r>
              <a:rPr b="1" lang="en" sz="1100">
                <a:solidFill>
                  <a:srgbClr val="E95C3D"/>
                </a:solidFill>
                <a:latin typeface="Inter"/>
                <a:ea typeface="Inter"/>
                <a:cs typeface="Inter"/>
                <a:sym typeface="Inter"/>
              </a:rPr>
              <a:t>indigenous</a:t>
            </a:r>
            <a:r>
              <a:rPr lang="en" sz="1100">
                <a:solidFill>
                  <a:srgbClr val="E95C3D"/>
                </a:solidFill>
                <a:latin typeface="Inter"/>
                <a:ea typeface="Inter"/>
                <a:cs typeface="Inter"/>
                <a:sym typeface="Inter"/>
              </a:rPr>
              <a:t> societies through forced </a:t>
            </a:r>
            <a:r>
              <a:rPr b="1" lang="en" sz="1100">
                <a:solidFill>
                  <a:srgbClr val="E95C3D"/>
                </a:solidFill>
                <a:latin typeface="Inter"/>
                <a:ea typeface="Inter"/>
                <a:cs typeface="Inter"/>
                <a:sym typeface="Inter"/>
              </a:rPr>
              <a:t>migration</a:t>
            </a:r>
            <a:r>
              <a:rPr lang="en" sz="1100">
                <a:solidFill>
                  <a:srgbClr val="E95C3D"/>
                </a:solidFill>
                <a:latin typeface="Inter"/>
                <a:ea typeface="Inter"/>
                <a:cs typeface="Inter"/>
                <a:sym typeface="Inter"/>
              </a:rPr>
              <a:t>, </a:t>
            </a:r>
            <a:r>
              <a:rPr b="1" lang="en" sz="1100">
                <a:solidFill>
                  <a:srgbClr val="E95C3D"/>
                </a:solidFill>
                <a:latin typeface="Inter"/>
                <a:ea typeface="Inter"/>
                <a:cs typeface="Inter"/>
                <a:sym typeface="Inter"/>
              </a:rPr>
              <a:t>cultural change</a:t>
            </a:r>
            <a:r>
              <a:rPr lang="en" sz="1100">
                <a:solidFill>
                  <a:srgbClr val="E95C3D"/>
                </a:solidFill>
                <a:latin typeface="Inter"/>
                <a:ea typeface="Inter"/>
                <a:cs typeface="Inter"/>
                <a:sym typeface="Inter"/>
              </a:rPr>
              <a:t>, and exploitative </a:t>
            </a:r>
            <a:r>
              <a:rPr b="1" lang="en" sz="1100">
                <a:solidFill>
                  <a:srgbClr val="E95C3D"/>
                </a:solidFill>
                <a:latin typeface="Inter"/>
                <a:ea typeface="Inter"/>
                <a:cs typeface="Inter"/>
                <a:sym typeface="Inter"/>
              </a:rPr>
              <a:t>trade</a:t>
            </a:r>
            <a:r>
              <a:rPr lang="en" sz="1100">
                <a:solidFill>
                  <a:srgbClr val="E95C3D"/>
                </a:solidFill>
                <a:latin typeface="Inter"/>
                <a:ea typeface="Inter"/>
                <a:cs typeface="Inter"/>
                <a:sym typeface="Inter"/>
              </a:rPr>
              <a:t> systems.</a:t>
            </a:r>
            <a:endParaRPr sz="1300">
              <a:solidFill>
                <a:srgbClr val="E95C3D"/>
              </a:solidFill>
              <a:latin typeface="Inter"/>
              <a:ea typeface="Inter"/>
              <a:cs typeface="Inter"/>
              <a:sym typeface="Inter"/>
            </a:endParaRPr>
          </a:p>
        </p:txBody>
      </p:sp>
      <p:sp>
        <p:nvSpPr>
          <p:cNvPr id="263" name="Google Shape;263;p35"/>
          <p:cNvSpPr txBox="1"/>
          <p:nvPr/>
        </p:nvSpPr>
        <p:spPr>
          <a:xfrm>
            <a:off x="5866514" y="5585695"/>
            <a:ext cx="1747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Contextualization</a:t>
            </a:r>
            <a:endParaRPr sz="1000">
              <a:solidFill>
                <a:schemeClr val="dk1"/>
              </a:solidFill>
              <a:latin typeface="Inter"/>
              <a:ea typeface="Inter"/>
              <a:cs typeface="Inter"/>
              <a:sym typeface="Inter"/>
            </a:endParaRPr>
          </a:p>
        </p:txBody>
      </p:sp>
      <p:pic>
        <p:nvPicPr>
          <p:cNvPr id="264" name="Google Shape;264;p35"/>
          <p:cNvPicPr preferRelativeResize="0"/>
          <p:nvPr/>
        </p:nvPicPr>
        <p:blipFill>
          <a:blip r:embed="rId5">
            <a:alphaModFix/>
          </a:blip>
          <a:stretch>
            <a:fillRect/>
          </a:stretch>
        </p:blipFill>
        <p:spPr>
          <a:xfrm>
            <a:off x="6117175" y="4407950"/>
            <a:ext cx="1186100" cy="1186100"/>
          </a:xfrm>
          <a:prstGeom prst="rect">
            <a:avLst/>
          </a:prstGeom>
          <a:noFill/>
          <a:ln>
            <a:noFill/>
          </a:ln>
        </p:spPr>
      </p:pic>
      <p:sp>
        <p:nvSpPr>
          <p:cNvPr id="265" name="Google Shape;265;p35"/>
          <p:cNvSpPr txBox="1"/>
          <p:nvPr/>
        </p:nvSpPr>
        <p:spPr>
          <a:xfrm>
            <a:off x="1781200" y="2805951"/>
            <a:ext cx="4213800" cy="1461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rgbClr val="E95C3D"/>
                </a:solidFill>
                <a:latin typeface="Inter"/>
                <a:ea typeface="Inter"/>
                <a:cs typeface="Inter"/>
                <a:sym typeface="Inter"/>
              </a:rPr>
              <a:t>By 1914, Western nations had colonized over 84% of the world’s land, gaining power through military force, industrial technologies, and economic domination. This marked a major shift in global influence from historically powerful regions like China, India, and the Middle East to Europe. European imperialism transformed indigenous societies, redrew borders, disrupted economies, and reshaped cultural identities across Africa and Asia.</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p:txBody>
      </p:sp>
      <p:sp>
        <p:nvSpPr>
          <p:cNvPr id="266" name="Google Shape;266;p35"/>
          <p:cNvSpPr txBox="1"/>
          <p:nvPr/>
        </p:nvSpPr>
        <p:spPr>
          <a:xfrm>
            <a:off x="2692750" y="4780800"/>
            <a:ext cx="25536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rgbClr val="E95C3D"/>
                </a:solidFill>
                <a:latin typeface="Inter"/>
                <a:ea typeface="Inter"/>
                <a:cs typeface="Inter"/>
                <a:sym typeface="Inter"/>
              </a:rPr>
              <a:t>European imperialism reshaped global power dynamics, imposing political, economic, and cultural control over much of the world by the early 20th century.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p:txBody>
      </p:sp>
      <p:sp>
        <p:nvSpPr>
          <p:cNvPr id="267" name="Google Shape;267;p35"/>
          <p:cNvSpPr txBox="1"/>
          <p:nvPr/>
        </p:nvSpPr>
        <p:spPr>
          <a:xfrm>
            <a:off x="3338800" y="6796750"/>
            <a:ext cx="1261500" cy="774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rgbClr val="E95C3D"/>
                </a:solidFill>
                <a:latin typeface="Inter"/>
                <a:ea typeface="Inter"/>
                <a:cs typeface="Inter"/>
                <a:sym typeface="Inter"/>
              </a:rPr>
              <a:t>Conquest, Control, Transformation</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a:p>
            <a:pPr indent="0" lvl="0" marL="0" rtl="0" algn="l">
              <a:spcBef>
                <a:spcPts val="0"/>
              </a:spcBef>
              <a:spcAft>
                <a:spcPts val="0"/>
              </a:spcAft>
              <a:buNone/>
            </a:pPr>
            <a:r>
              <a:t/>
            </a:r>
            <a:endParaRPr sz="1300">
              <a:solidFill>
                <a:srgbClr val="E95C3D"/>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1" name="Shape 271"/>
        <p:cNvGrpSpPr/>
        <p:nvPr/>
      </p:nvGrpSpPr>
      <p:grpSpPr>
        <a:xfrm>
          <a:off x="0" y="0"/>
          <a:ext cx="0" cy="0"/>
          <a:chOff x="0" y="0"/>
          <a:chExt cx="0" cy="0"/>
        </a:xfrm>
      </p:grpSpPr>
      <p:sp>
        <p:nvSpPr>
          <p:cNvPr id="272" name="Google Shape;272;p3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Imperialism in East &amp; Southeast Asia (Exemplar)</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73" name="Google Shape;273;p36"/>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74" name="Google Shape;274;p36"/>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275" name="Google Shape;275;p36"/>
          <p:cNvGraphicFramePr/>
          <p:nvPr/>
        </p:nvGraphicFramePr>
        <p:xfrm>
          <a:off x="381541" y="1704835"/>
          <a:ext cx="3000000" cy="3000000"/>
        </p:xfrm>
        <a:graphic>
          <a:graphicData uri="http://schemas.openxmlformats.org/drawingml/2006/table">
            <a:tbl>
              <a:tblPr>
                <a:noFill/>
                <a:tableStyleId>{9C315874-A6D1-48ED-9061-45BDF5DE4AAB}</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in your own words how the Qing dynasty restricted foreign trade in China.</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Qing Dynasty controlled how the west traded with them; they only allowed foreign trade in the port of Canton, restricted western merchants to a specific area of the port and allowed them to only interact with the Cohong.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How do you think the introduction of opium into trade with China exemplifies the Western goals of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British wanted access to Chinese goods. They utilized the exploited labor and resources of the Indian people to get opium, which they then needed the markets in China for, and used opium to gain significant economic influence in China.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Zexu appeal to Queen Victoria to convince her to stop the British trade of opium in China?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He tries to make her see that if opium is considered to be too dangerous for Britain, then it should also be too dangerous for the Chinese. At one point he writes “where is your conscience?” clearly pushing the idea that this is not an economic issue, but a moral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Zexu calls the British “barbarians”? How does this negate the concepts of the civilizing mission and racial “superiority” the west claimed?</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Chinese considered themselves to be superior, which directly challenged the west’s belief in their own racial superiority. The Chinese call the British and other western peoples barbarians and the Chinese did not want any of the other items that the west had to trade; essentially, the addiction of opium was the only thing that sparked trade between the two countries.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76" name="Google Shape;276;p36"/>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277" name="Google Shape;277;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8" name="Google Shape;278;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79" name="Google Shape;279;p36"/>
          <p:cNvGraphicFramePr/>
          <p:nvPr/>
        </p:nvGraphicFramePr>
        <p:xfrm>
          <a:off x="1345366" y="3990835"/>
          <a:ext cx="3000000" cy="3000000"/>
        </p:xfrm>
        <a:graphic>
          <a:graphicData uri="http://schemas.openxmlformats.org/drawingml/2006/table">
            <a:tbl>
              <a:tblPr>
                <a:noFill/>
                <a:tableStyleId>{9C315874-A6D1-48ED-9061-45BDF5DE4AAB}</a:tableStyleId>
              </a:tblPr>
              <a:tblGrid>
                <a:gridCol w="2023200"/>
                <a:gridCol w="1483675"/>
                <a:gridCol w="2594000"/>
              </a:tblGrid>
              <a:tr h="299750">
                <a:tc gridSpan="3">
                  <a:txBody>
                    <a:bodyPr/>
                    <a:lstStyle/>
                    <a:p>
                      <a:pPr indent="0" lvl="0" marL="0" rtl="0" algn="l">
                        <a:lnSpc>
                          <a:spcPct val="115000"/>
                        </a:lnSpc>
                        <a:spcBef>
                          <a:spcPts val="0"/>
                        </a:spcBef>
                        <a:spcAft>
                          <a:spcPts val="0"/>
                        </a:spcAft>
                        <a:buNone/>
                      </a:pPr>
                      <a:r>
                        <a:rPr lang="en" sz="1200">
                          <a:solidFill>
                            <a:srgbClr val="000000"/>
                          </a:solidFill>
                          <a:latin typeface="Halant"/>
                          <a:ea typeface="Halant"/>
                          <a:cs typeface="Halant"/>
                          <a:sym typeface="Halant"/>
                        </a:rPr>
                        <a:t>Source: Lin Zexu, a </a:t>
                      </a:r>
                      <a:r>
                        <a:rPr lang="en" sz="1200">
                          <a:latin typeface="Halant"/>
                          <a:ea typeface="Halant"/>
                          <a:cs typeface="Halant"/>
                          <a:sym typeface="Halant"/>
                        </a:rPr>
                        <a:t>Chinese official, “Letter to Queen Victoria,” 1839.</a:t>
                      </a:r>
                      <a:endParaRPr sz="12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We find that your country is sixty or seventy thousand li from China. Yet there are barbarian ships that strive to come here for trade for the purpose of making great profit. The wealth of China is used to profit the barbarians. That is to say, the great profit of the barbarians is all taken from the rightful share of China. By what right do they then in return use the poisonous drug to injure the Chinese people? Even though the barbarians may not necessarily intend to do us harm, yet in coveting profit to an extreme, they have no regard for injuring others. Let us ask, where is your conscience? I have heard that the smoking of opium is very strictly forbidden by your country; that is because the harm caused by opium is clearly understood. Since it is not permitted to do harm to your own country, then even less should you let it be passed on the hard of other countries…</a:t>
                      </a:r>
                      <a:endParaRPr sz="1200">
                        <a:solidFill>
                          <a:srgbClr val="000000"/>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80" name="Google Shape;280;p36"/>
          <p:cNvPicPr preferRelativeResize="0"/>
          <p:nvPr/>
        </p:nvPicPr>
        <p:blipFill>
          <a:blip r:embed="rId6">
            <a:alphaModFix/>
          </a:blip>
          <a:stretch>
            <a:fillRect/>
          </a:stretch>
        </p:blipFill>
        <p:spPr>
          <a:xfrm>
            <a:off x="649673" y="3990825"/>
            <a:ext cx="554100" cy="554100"/>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4" name="Shape 284"/>
        <p:cNvGrpSpPr/>
        <p:nvPr/>
      </p:nvGrpSpPr>
      <p:grpSpPr>
        <a:xfrm>
          <a:off x="0" y="0"/>
          <a:ext cx="0" cy="0"/>
          <a:chOff x="0" y="0"/>
          <a:chExt cx="0" cy="0"/>
        </a:xfrm>
      </p:grpSpPr>
      <p:sp>
        <p:nvSpPr>
          <p:cNvPr id="285" name="Google Shape;285;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Imperialism in East &amp; Southeast Asia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86" name="Google Shape;286;p3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87" name="Google Shape;287;p37"/>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288" name="Google Shape;288;p37"/>
          <p:cNvGraphicFramePr/>
          <p:nvPr/>
        </p:nvGraphicFramePr>
        <p:xfrm>
          <a:off x="469041" y="1704835"/>
          <a:ext cx="3000000" cy="3000000"/>
        </p:xfrm>
        <a:graphic>
          <a:graphicData uri="http://schemas.openxmlformats.org/drawingml/2006/table">
            <a:tbl>
              <a:tblPr>
                <a:noFill/>
                <a:tableStyleId>{9C315874-A6D1-48ED-9061-45BDF5DE4AAB}</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6) Explain the key impacts of the Opium Wars on China.</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Opium Wars had devastating impacts on China; they were ultimately unable to fend off the west, and upon their defeat had to concede significant economic power to the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7) Explain how other countries carved out “spheres of influence” in China.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Spheres of Influence were specific zones in China where different foreign states had economic control via exclusive trading rights.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Look at </a:t>
                      </a:r>
                      <a:r>
                        <a:rPr lang="en" sz="1200" u="sng">
                          <a:solidFill>
                            <a:schemeClr val="accent5"/>
                          </a:solidFill>
                          <a:latin typeface="Inter"/>
                          <a:ea typeface="Inter"/>
                          <a:cs typeface="Inter"/>
                          <a:sym typeface="Inter"/>
                          <a:hlinkClick r:id="rId5">
                            <a:extLst>
                              <a:ext uri="{A12FA001-AC4F-418D-AE19-62706E023703}">
                                <ahyp:hlinkClr val="tx"/>
                              </a:ext>
                            </a:extLst>
                          </a:hlinkClick>
                        </a:rPr>
                        <a:t>this map of China</a:t>
                      </a:r>
                      <a:r>
                        <a:rPr lang="en" sz="1200">
                          <a:solidFill>
                            <a:schemeClr val="dk1"/>
                          </a:solidFill>
                          <a:latin typeface="Inter"/>
                          <a:ea typeface="Inter"/>
                          <a:cs typeface="Inter"/>
                          <a:sym typeface="Inter"/>
                        </a:rPr>
                        <a:t> (“The Great Powers and Imperialism in China, 1919.)</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 you notice about the geographic distribution of land imperialized by</a:t>
                      </a:r>
                      <a:endParaRPr sz="1200">
                        <a:solidFill>
                          <a:schemeClr val="dk1"/>
                        </a:solidFill>
                        <a:latin typeface="Inter"/>
                        <a:ea typeface="Inter"/>
                        <a:cs typeface="Inter"/>
                        <a:sym typeface="Inter"/>
                      </a:endParaRPr>
                    </a:p>
                    <a:p>
                      <a:pPr indent="0" lvl="0" marL="857250" rtl="0" algn="l">
                        <a:spcBef>
                          <a:spcPts val="0"/>
                        </a:spcBef>
                        <a:spcAft>
                          <a:spcPts val="0"/>
                        </a:spcAft>
                        <a:buNone/>
                      </a:pPr>
                      <a:r>
                        <a:rPr lang="en" sz="1200">
                          <a:solidFill>
                            <a:schemeClr val="dk1"/>
                          </a:solidFill>
                          <a:latin typeface="Inter"/>
                          <a:ea typeface="Inter"/>
                          <a:cs typeface="Inter"/>
                          <a:sym typeface="Inter"/>
                        </a:rPr>
                        <a:t> the different powers represented on the map (British, French, Japanese, and Russian)? </a:t>
                      </a:r>
                      <a:endParaRPr sz="1200">
                        <a:solidFill>
                          <a:schemeClr val="dk1"/>
                        </a:solidFill>
                        <a:latin typeface="Inter"/>
                        <a:ea typeface="Inter"/>
                        <a:cs typeface="Inter"/>
                        <a:sym typeface="Inter"/>
                      </a:endParaRPr>
                    </a:p>
                    <a:p>
                      <a:pPr indent="0" lvl="0" marL="857250" rtl="0" algn="l">
                        <a:spcBef>
                          <a:spcPts val="0"/>
                        </a:spcBef>
                        <a:spcAft>
                          <a:spcPts val="0"/>
                        </a:spcAft>
                        <a:buNone/>
                      </a:pPr>
                      <a:r>
                        <a:rPr b="1" lang="en" sz="1200">
                          <a:solidFill>
                            <a:srgbClr val="E95C3D"/>
                          </a:solidFill>
                          <a:latin typeface="Inter"/>
                          <a:ea typeface="Inter"/>
                          <a:cs typeface="Inter"/>
                          <a:sym typeface="Inter"/>
                        </a:rPr>
                        <a:t>The British had the most control over East Asia. France had most of their power in the south of China, closer to Indochina. The Russians primarily had power close to their own borders with China, and the Japanese similarly had power near Japan.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is significant about the note in the key? (“Spheres of influence actually in effect or eventually claimed by virtue of agreements to which China is not a party.”) </a:t>
                      </a:r>
                      <a:endParaRPr sz="1200">
                        <a:solidFill>
                          <a:schemeClr val="dk1"/>
                        </a:solidFill>
                        <a:latin typeface="Inter"/>
                        <a:ea typeface="Inter"/>
                        <a:cs typeface="Inter"/>
                        <a:sym typeface="Inter"/>
                      </a:endParaRPr>
                    </a:p>
                    <a:p>
                      <a:pPr indent="0" lvl="0" marL="857250" rtl="0" algn="l">
                        <a:spcBef>
                          <a:spcPts val="0"/>
                        </a:spcBef>
                        <a:spcAft>
                          <a:spcPts val="0"/>
                        </a:spcAft>
                        <a:buNone/>
                      </a:pPr>
                      <a:r>
                        <a:rPr b="1" lang="en" sz="1200">
                          <a:solidFill>
                            <a:srgbClr val="E95C3D"/>
                          </a:solidFill>
                          <a:latin typeface="Inter"/>
                          <a:ea typeface="Inter"/>
                          <a:cs typeface="Inter"/>
                          <a:sym typeface="Inter"/>
                        </a:rPr>
                        <a:t>It emphasizes that the spheres of influence were determined amongst foreign powers but without any input from China.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89" name="Google Shape;289;p37"/>
          <p:cNvPicPr preferRelativeResize="0"/>
          <p:nvPr/>
        </p:nvPicPr>
        <p:blipFill>
          <a:blip r:embed="rId6">
            <a:alphaModFix/>
          </a:blip>
          <a:stretch>
            <a:fillRect/>
          </a:stretch>
        </p:blipFill>
        <p:spPr>
          <a:xfrm>
            <a:off x="381544" y="9348271"/>
            <a:ext cx="431174" cy="431174"/>
          </a:xfrm>
          <a:prstGeom prst="rect">
            <a:avLst/>
          </a:prstGeom>
          <a:noFill/>
          <a:ln>
            <a:noFill/>
          </a:ln>
        </p:spPr>
      </p:pic>
      <p:sp>
        <p:nvSpPr>
          <p:cNvPr id="290" name="Google Shape;29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1" name="Google Shape;29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92" name="Google Shape;292;p37"/>
          <p:cNvGraphicFramePr/>
          <p:nvPr/>
        </p:nvGraphicFramePr>
        <p:xfrm>
          <a:off x="2995516" y="6124435"/>
          <a:ext cx="3000000" cy="3000000"/>
        </p:xfrm>
        <a:graphic>
          <a:graphicData uri="http://schemas.openxmlformats.org/drawingml/2006/table">
            <a:tbl>
              <a:tblPr>
                <a:noFill/>
                <a:tableStyleId>{9C315874-A6D1-48ED-9061-45BDF5DE4AAB}</a:tableStyleId>
              </a:tblPr>
              <a:tblGrid>
                <a:gridCol w="1378050"/>
                <a:gridCol w="1010575"/>
                <a:gridCol w="1766825"/>
              </a:tblGrid>
              <a:tr h="299750">
                <a:tc gridSpan="3">
                  <a:txBody>
                    <a:bodyPr/>
                    <a:lstStyle/>
                    <a:p>
                      <a:pPr indent="0" lvl="0" marL="0" rtl="0" algn="l">
                        <a:lnSpc>
                          <a:spcPct val="115000"/>
                        </a:lnSpc>
                        <a:spcBef>
                          <a:spcPts val="0"/>
                        </a:spcBef>
                        <a:spcAft>
                          <a:spcPts val="0"/>
                        </a:spcAft>
                        <a:buNone/>
                      </a:pPr>
                      <a:r>
                        <a:rPr lang="en" sz="1200">
                          <a:solidFill>
                            <a:srgbClr val="000000"/>
                          </a:solidFill>
                          <a:latin typeface="Halant"/>
                          <a:ea typeface="Halant"/>
                          <a:cs typeface="Halant"/>
                          <a:sym typeface="Halant"/>
                        </a:rPr>
                        <a:t>Source: </a:t>
                      </a:r>
                      <a:r>
                        <a:rPr lang="en" sz="1200">
                          <a:solidFill>
                            <a:schemeClr val="dk1"/>
                          </a:solidFill>
                          <a:latin typeface="Halant"/>
                          <a:ea typeface="Halant"/>
                          <a:cs typeface="Halant"/>
                          <a:sym typeface="Halant"/>
                        </a:rPr>
                        <a:t>French political cartoon from “Le Petit Journal” on January 16, 1898.</a:t>
                      </a:r>
                      <a:endParaRPr sz="12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293" name="Google Shape;293;p37"/>
          <p:cNvPicPr preferRelativeResize="0"/>
          <p:nvPr/>
        </p:nvPicPr>
        <p:blipFill>
          <a:blip r:embed="rId7">
            <a:alphaModFix/>
          </a:blip>
          <a:stretch>
            <a:fillRect/>
          </a:stretch>
        </p:blipFill>
        <p:spPr>
          <a:xfrm>
            <a:off x="469050" y="6064351"/>
            <a:ext cx="2401274" cy="3283925"/>
          </a:xfrm>
          <a:prstGeom prst="rect">
            <a:avLst/>
          </a:prstGeom>
          <a:noFill/>
          <a:ln>
            <a:noFill/>
          </a:ln>
        </p:spPr>
      </p:pic>
      <p:pic>
        <p:nvPicPr>
          <p:cNvPr id="294" name="Google Shape;294;p37"/>
          <p:cNvPicPr preferRelativeResize="0"/>
          <p:nvPr/>
        </p:nvPicPr>
        <p:blipFill>
          <a:blip r:embed="rId8">
            <a:alphaModFix/>
          </a:blip>
          <a:stretch>
            <a:fillRect/>
          </a:stretch>
        </p:blipFill>
        <p:spPr>
          <a:xfrm>
            <a:off x="718698" y="3883675"/>
            <a:ext cx="554100" cy="554100"/>
          </a:xfrm>
          <a:prstGeom prst="rect">
            <a:avLst/>
          </a:prstGeom>
          <a:noFill/>
          <a:ln cap="flat" cmpd="sng" w="19050">
            <a:solidFill>
              <a:srgbClr val="000000"/>
            </a:solidFill>
            <a:prstDash val="solid"/>
            <a:round/>
            <a:headEnd len="sm" w="sm" type="none"/>
            <a:tailEnd len="sm" w="sm" type="none"/>
          </a:ln>
        </p:spPr>
      </p:pic>
      <p:sp>
        <p:nvSpPr>
          <p:cNvPr id="295" name="Google Shape;295;p37"/>
          <p:cNvSpPr txBox="1"/>
          <p:nvPr/>
        </p:nvSpPr>
        <p:spPr>
          <a:xfrm>
            <a:off x="2995525" y="6832450"/>
            <a:ext cx="4155300" cy="24012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lphaLcPeriod" startAt="3"/>
            </a:pPr>
            <a:r>
              <a:rPr lang="en" sz="1200">
                <a:solidFill>
                  <a:schemeClr val="dk1"/>
                </a:solidFill>
                <a:latin typeface="Inter"/>
                <a:ea typeface="Inter"/>
                <a:cs typeface="Inter"/>
                <a:sym typeface="Inter"/>
              </a:rPr>
              <a:t>What is the significance of the Qing government official behind the imperial powers?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shows that the Chinese were not ok with foreign imperialism, but were powerless to stop it.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startAt="3"/>
            </a:pPr>
            <a:r>
              <a:rPr lang="en" sz="1200">
                <a:solidFill>
                  <a:schemeClr val="dk1"/>
                </a:solidFill>
                <a:latin typeface="Inter"/>
                <a:ea typeface="Inter"/>
                <a:cs typeface="Inter"/>
                <a:sym typeface="Inter"/>
              </a:rPr>
              <a:t>Compare this political cartoon to the </a:t>
            </a:r>
            <a:r>
              <a:rPr lang="en" sz="1200" u="sng">
                <a:solidFill>
                  <a:schemeClr val="hlink"/>
                </a:solidFill>
                <a:latin typeface="Inter"/>
                <a:ea typeface="Inter"/>
                <a:cs typeface="Inter"/>
                <a:sym typeface="Inter"/>
                <a:hlinkClick r:id="rId9"/>
              </a:rPr>
              <a:t>political cartoon</a:t>
            </a:r>
            <a:r>
              <a:rPr lang="en" sz="1200">
                <a:solidFill>
                  <a:schemeClr val="dk1"/>
                </a:solidFill>
                <a:latin typeface="Inter"/>
                <a:ea typeface="Inter"/>
                <a:cs typeface="Inter"/>
                <a:sym typeface="Inter"/>
              </a:rPr>
              <a:t> of the Europeans carving up Africa like a pumpkin.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has a very similar message; essentially, imperial powers debated amongst themselves for which portions of land to control. </a:t>
            </a:r>
            <a:endParaRPr sz="12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9" name="Shape 299"/>
        <p:cNvGrpSpPr/>
        <p:nvPr/>
      </p:nvGrpSpPr>
      <p:grpSpPr>
        <a:xfrm>
          <a:off x="0" y="0"/>
          <a:ext cx="0" cy="0"/>
          <a:chOff x="0" y="0"/>
          <a:chExt cx="0" cy="0"/>
        </a:xfrm>
      </p:grpSpPr>
      <p:sp>
        <p:nvSpPr>
          <p:cNvPr id="300" name="Google Shape;300;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Imperialism in East &amp; Southeast Asia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301" name="Google Shape;301;p3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302" name="Google Shape;302;p38"/>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303" name="Google Shape;303;p38"/>
          <p:cNvGraphicFramePr/>
          <p:nvPr/>
        </p:nvGraphicFramePr>
        <p:xfrm>
          <a:off x="381541" y="1704835"/>
          <a:ext cx="3000000" cy="3000000"/>
        </p:xfrm>
        <a:graphic>
          <a:graphicData uri="http://schemas.openxmlformats.org/drawingml/2006/table">
            <a:tbl>
              <a:tblPr>
                <a:noFill/>
                <a:tableStyleId>{9C315874-A6D1-48ED-9061-45BDF5DE4AAB}</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(Slide 8) Say-it-in-6- Describe the motivations and causes of Japanese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Civilizing Mission Unite Asia West Free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(Slides 9-10) Explain how Japan’s imperialism of Korea showed a shift from Japan being imperialized by the West to Japan becoming a key imperial power.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Initially, the Japanese were able to achieve economic imperialism in some parts of Korea. At this point the Japanese were still negotiating with the west to get out of their own unequal treaties.  However, once they were able to defeat the Russians (the first time an Asian country beat a western power) they were able to gain more and more land, eventually annexing Korea in 1910.</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does this source provide insight into how the Japanese sought to control the Korean people?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He tries to make her see that if opium is considered to be too dangerous for Britain, then it should also be too dangerous for the Chinese. At one point he writes “where is your conscience?” clearly pushing the idea that this is not an economic issue, but a moral one.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did Pak resist Japanese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Chinese considered themselves to be superior, which directly challenged the west’s belief in their own racial superiority. The Chinese call the British and other western peoples barbarians and the Chinese did not want any of the other items that the west had to trade; essentially, the addiction of opium was the only thing that sparked trade between the two countries.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304" name="Google Shape;304;p38"/>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305" name="Google Shape;30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6" name="Google Shape;30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07" name="Google Shape;307;p38"/>
          <p:cNvGraphicFramePr/>
          <p:nvPr/>
        </p:nvGraphicFramePr>
        <p:xfrm>
          <a:off x="1345366" y="3762235"/>
          <a:ext cx="3000000" cy="3000000"/>
        </p:xfrm>
        <a:graphic>
          <a:graphicData uri="http://schemas.openxmlformats.org/drawingml/2006/table">
            <a:tbl>
              <a:tblPr>
                <a:noFill/>
                <a:tableStyleId>{9C315874-A6D1-48ED-9061-45BDF5DE4AAB}</a:tableStyleId>
              </a:tblPr>
              <a:tblGrid>
                <a:gridCol w="2023200"/>
                <a:gridCol w="1483675"/>
                <a:gridCol w="259400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“Oral History by Pak Pak Sŏngp’il,” a farmer/fisherman, in </a:t>
                      </a:r>
                      <a:r>
                        <a:rPr i="1" lang="en" sz="1200">
                          <a:solidFill>
                            <a:schemeClr val="dk1"/>
                          </a:solidFill>
                          <a:latin typeface="Halant"/>
                          <a:ea typeface="Halant"/>
                          <a:cs typeface="Halant"/>
                          <a:sym typeface="Halant"/>
                        </a:rPr>
                        <a:t>Under the Black Umbrella: Voices from Colonial Korea, 1910-1945, </a:t>
                      </a:r>
                      <a:r>
                        <a:rPr lang="en" sz="1200">
                          <a:solidFill>
                            <a:schemeClr val="dk1"/>
                          </a:solidFill>
                          <a:latin typeface="Halant"/>
                          <a:ea typeface="Halant"/>
                          <a:cs typeface="Halant"/>
                          <a:sym typeface="Halant"/>
                        </a:rPr>
                        <a:t>by Hilda Kang, 2001. </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got beaten up many times by the Japanese because I resisted changing my name to Japanese. Everybody around me changed theirs, but I had lost my grandfather and then my father, and had taken over the responsibility of the eldest son. That is why I tried not to change my name. But I got tired of being so badly beaten.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Out of desperation, I wrote to my aunt in Seoul, the one who had been arrested for the Independence demonstration. I asked her, should I do it? By return mail, she said, “Do you have </a:t>
                      </a:r>
                      <a:r>
                        <a:rPr i="1" lang="en" sz="1200">
                          <a:solidFill>
                            <a:schemeClr val="dk1"/>
                          </a:solidFill>
                          <a:latin typeface="Inter"/>
                          <a:ea typeface="Inter"/>
                          <a:cs typeface="Inter"/>
                          <a:sym typeface="Inter"/>
                        </a:rPr>
                        <a:t>two</a:t>
                      </a:r>
                      <a:r>
                        <a:rPr lang="en" sz="1200">
                          <a:solidFill>
                            <a:schemeClr val="dk1"/>
                          </a:solidFill>
                          <a:latin typeface="Inter"/>
                          <a:ea typeface="Inter"/>
                          <a:cs typeface="Inter"/>
                          <a:sym typeface="Inter"/>
                        </a:rPr>
                        <a:t> fathers? If you have two fathers, then change your name to the name of your Japanese father.” She was furious!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I held out a while longer, but I couldn’t stand any more persecution. I finally changed my name to Otake. The </a:t>
                      </a:r>
                      <a:r>
                        <a:rPr i="1" lang="en" sz="1200">
                          <a:solidFill>
                            <a:schemeClr val="dk1"/>
                          </a:solidFill>
                          <a:latin typeface="Inter"/>
                          <a:ea typeface="Inter"/>
                          <a:cs typeface="Inter"/>
                          <a:sym typeface="Inter"/>
                        </a:rPr>
                        <a:t>O</a:t>
                      </a:r>
                      <a:r>
                        <a:rPr lang="en" sz="1200">
                          <a:solidFill>
                            <a:schemeClr val="dk1"/>
                          </a:solidFill>
                          <a:latin typeface="Inter"/>
                          <a:ea typeface="Inter"/>
                          <a:cs typeface="Inter"/>
                          <a:sym typeface="Inter"/>
                        </a:rPr>
                        <a:t> in the Chinese characters is Korean </a:t>
                      </a:r>
                      <a:r>
                        <a:rPr i="1" lang="en" sz="1200">
                          <a:solidFill>
                            <a:schemeClr val="dk1"/>
                          </a:solidFill>
                          <a:latin typeface="Inter"/>
                          <a:ea typeface="Inter"/>
                          <a:cs typeface="Inter"/>
                          <a:sym typeface="Inter"/>
                        </a:rPr>
                        <a:t>Tae</a:t>
                      </a:r>
                      <a:r>
                        <a:rPr lang="en" sz="1200">
                          <a:solidFill>
                            <a:schemeClr val="dk1"/>
                          </a:solidFill>
                          <a:latin typeface="Inter"/>
                          <a:ea typeface="Inter"/>
                          <a:cs typeface="Inter"/>
                          <a:sym typeface="Inter"/>
                        </a:rPr>
                        <a:t>, the first syllable of the place where I was born. The </a:t>
                      </a:r>
                      <a:r>
                        <a:rPr i="1" lang="en" sz="1200">
                          <a:solidFill>
                            <a:schemeClr val="dk1"/>
                          </a:solidFill>
                          <a:latin typeface="Inter"/>
                          <a:ea typeface="Inter"/>
                          <a:cs typeface="Inter"/>
                          <a:sym typeface="Inter"/>
                        </a:rPr>
                        <a:t>take</a:t>
                      </a:r>
                      <a:r>
                        <a:rPr lang="en" sz="1200">
                          <a:solidFill>
                            <a:schemeClr val="dk1"/>
                          </a:solidFill>
                          <a:latin typeface="Inter"/>
                          <a:ea typeface="Inter"/>
                          <a:cs typeface="Inter"/>
                          <a:sym typeface="Inter"/>
                        </a:rPr>
                        <a:t>, meaning bamboo, is for the huge bamboo grove behind our house.  </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308" name="Google Shape;308;p38"/>
          <p:cNvPicPr preferRelativeResize="0"/>
          <p:nvPr/>
        </p:nvPicPr>
        <p:blipFill>
          <a:blip r:embed="rId6">
            <a:alphaModFix/>
          </a:blip>
          <a:stretch>
            <a:fillRect/>
          </a:stretch>
        </p:blipFill>
        <p:spPr>
          <a:xfrm>
            <a:off x="649673" y="3762225"/>
            <a:ext cx="554100" cy="554100"/>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2" name="Shape 312"/>
        <p:cNvGrpSpPr/>
        <p:nvPr/>
      </p:nvGrpSpPr>
      <p:grpSpPr>
        <a:xfrm>
          <a:off x="0" y="0"/>
          <a:ext cx="0" cy="0"/>
          <a:chOff x="0" y="0"/>
          <a:chExt cx="0" cy="0"/>
        </a:xfrm>
      </p:grpSpPr>
      <p:sp>
        <p:nvSpPr>
          <p:cNvPr id="313" name="Google Shape;313;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Imperialism in East &amp; Southeast Asia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314" name="Google Shape;314;p3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315" name="Google Shape;315;p39"/>
          <p:cNvGraphicFramePr/>
          <p:nvPr/>
        </p:nvGraphicFramePr>
        <p:xfrm>
          <a:off x="469041" y="1704835"/>
          <a:ext cx="3000000" cy="3000000"/>
        </p:xfrm>
        <a:graphic>
          <a:graphicData uri="http://schemas.openxmlformats.org/drawingml/2006/table">
            <a:tbl>
              <a:tblPr>
                <a:noFill/>
                <a:tableStyleId>{9C315874-A6D1-48ED-9061-45BDF5DE4AAB}</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2"/>
                      </a:pPr>
                      <a:r>
                        <a:rPr lang="en" sz="1200">
                          <a:solidFill>
                            <a:schemeClr val="dk1"/>
                          </a:solidFill>
                          <a:latin typeface="Inter"/>
                          <a:ea typeface="Inter"/>
                          <a:cs typeface="Inter"/>
                          <a:sym typeface="Inter"/>
                        </a:rPr>
                        <a:t>Using the excerpts from the Unequal Treaties on the previous page, as well as the background knowledge from the presentation, fill out the comparison chart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316" name="Google Shape;316;p3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17" name="Google Shape;31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8" name="Google Shape;31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19" name="Google Shape;319;p39"/>
          <p:cNvSpPr txBox="1"/>
          <p:nvPr/>
        </p:nvSpPr>
        <p:spPr>
          <a:xfrm>
            <a:off x="503838" y="24686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Treaty of Nanking</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(Britain &amp; China)</a:t>
            </a:r>
            <a:endParaRPr>
              <a:latin typeface="Inter"/>
              <a:ea typeface="Inter"/>
              <a:cs typeface="Inter"/>
              <a:sym typeface="Inter"/>
            </a:endParaRPr>
          </a:p>
        </p:txBody>
      </p:sp>
      <p:sp>
        <p:nvSpPr>
          <p:cNvPr id="320" name="Google Shape;320;p39"/>
          <p:cNvSpPr txBox="1"/>
          <p:nvPr/>
        </p:nvSpPr>
        <p:spPr>
          <a:xfrm>
            <a:off x="4970083" y="24686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Twenty-One Demands</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(Japan &amp; China)</a:t>
            </a:r>
            <a:endParaRPr>
              <a:latin typeface="Inter"/>
              <a:ea typeface="Inter"/>
              <a:cs typeface="Inter"/>
              <a:sym typeface="Inter"/>
            </a:endParaRPr>
          </a:p>
        </p:txBody>
      </p:sp>
      <p:sp>
        <p:nvSpPr>
          <p:cNvPr id="321" name="Google Shape;321;p39"/>
          <p:cNvSpPr txBox="1"/>
          <p:nvPr/>
        </p:nvSpPr>
        <p:spPr>
          <a:xfrm>
            <a:off x="3199613" y="2716340"/>
            <a:ext cx="1373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graphicFrame>
        <p:nvGraphicFramePr>
          <p:cNvPr id="322" name="Google Shape;322;p39"/>
          <p:cNvGraphicFramePr/>
          <p:nvPr/>
        </p:nvGraphicFramePr>
        <p:xfrm>
          <a:off x="503824" y="4214829"/>
          <a:ext cx="3000000" cy="3000000"/>
        </p:xfrm>
        <a:graphic>
          <a:graphicData uri="http://schemas.openxmlformats.org/drawingml/2006/table">
            <a:tbl>
              <a:tblPr>
                <a:noFill/>
                <a:tableStyleId>{A5BDDB50-6A72-44BF-B27D-E75B0D1BDF38}</a:tableStyleId>
              </a:tblPr>
              <a:tblGrid>
                <a:gridCol w="1691200"/>
                <a:gridCol w="1691200"/>
                <a:gridCol w="1691200"/>
                <a:gridCol w="1691200"/>
              </a:tblGrid>
              <a:tr h="1119175">
                <a:tc gridSpan="2">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Both treaties give the imperial powers access to key trade spaces (namely ports)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c gridSpan="2">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Both used intimidation and force to make the Chinese consent to the treaties.</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bl>
          </a:graphicData>
        </a:graphic>
      </p:graphicFrame>
      <p:sp>
        <p:nvSpPr>
          <p:cNvPr id="323" name="Google Shape;323;p39"/>
          <p:cNvSpPr/>
          <p:nvPr/>
        </p:nvSpPr>
        <p:spPr>
          <a:xfrm rot="-5400000">
            <a:off x="3411863" y="8504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324" name="Google Shape;324;p39"/>
          <p:cNvSpPr/>
          <p:nvPr/>
        </p:nvSpPr>
        <p:spPr>
          <a:xfrm rot="-5400000">
            <a:off x="3596213" y="35327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325" name="Google Shape;325;p39"/>
          <p:cNvSpPr txBox="1"/>
          <p:nvPr/>
        </p:nvSpPr>
        <p:spPr>
          <a:xfrm>
            <a:off x="2541553" y="5573618"/>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326" name="Google Shape;326;p39"/>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5"/>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327" name="Google Shape;327;p39"/>
          <p:cNvGraphicFramePr/>
          <p:nvPr/>
        </p:nvGraphicFramePr>
        <p:xfrm>
          <a:off x="503824" y="6703148"/>
          <a:ext cx="3000000" cy="3000000"/>
        </p:xfrm>
        <a:graphic>
          <a:graphicData uri="http://schemas.openxmlformats.org/drawingml/2006/table">
            <a:tbl>
              <a:tblPr>
                <a:noFill/>
                <a:tableStyleId>{A5BDDB50-6A72-44BF-B27D-E75B0D1BDF38}</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Hong Kong was ceded to the British “in perpetuity.”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Length of Terms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ports and railways given to Japan were only “leased” for 99 years.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British given space for industrial and market purposes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Land Usage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Japan acquired space for industrial and market purposes, but also gained land for farming.</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1" name="Shape 331"/>
        <p:cNvGrpSpPr/>
        <p:nvPr/>
      </p:nvGrpSpPr>
      <p:grpSpPr>
        <a:xfrm>
          <a:off x="0" y="0"/>
          <a:ext cx="0" cy="0"/>
          <a:chOff x="0" y="0"/>
          <a:chExt cx="0" cy="0"/>
        </a:xfrm>
      </p:grpSpPr>
      <p:sp>
        <p:nvSpPr>
          <p:cNvPr id="332" name="Google Shape;332;p4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Imperialism in East &amp; Southeast Asia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333" name="Google Shape;333;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334" name="Google Shape;334;p40"/>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335" name="Google Shape;335;p40"/>
          <p:cNvGraphicFramePr/>
          <p:nvPr/>
        </p:nvGraphicFramePr>
        <p:xfrm>
          <a:off x="469041" y="1704835"/>
          <a:ext cx="3000000" cy="3000000"/>
        </p:xfrm>
        <a:graphic>
          <a:graphicData uri="http://schemas.openxmlformats.org/drawingml/2006/table">
            <a:tbl>
              <a:tblPr>
                <a:noFill/>
                <a:tableStyleId>{9C315874-A6D1-48ED-9061-45BDF5DE4AAB}</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3"/>
                      </a:pPr>
                      <a:r>
                        <a:rPr lang="en" sz="1200">
                          <a:solidFill>
                            <a:schemeClr val="dk1"/>
                          </a:solidFill>
                          <a:latin typeface="Inter"/>
                          <a:ea typeface="Inter"/>
                          <a:cs typeface="Inter"/>
                          <a:sym typeface="Inter"/>
                        </a:rPr>
                        <a:t>(Slides 11-13) How did the Japanese control over China change over time?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Twenty-One Demands gave Japan economic privileges and advantages in small parts of China at the beginning of WWI. By 1931, the Japanese invaded Manchuria and took it over as their own.</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3"/>
                      </a:pPr>
                      <a:r>
                        <a:rPr lang="en" sz="1200">
                          <a:solidFill>
                            <a:schemeClr val="dk1"/>
                          </a:solidFill>
                          <a:latin typeface="Inter"/>
                          <a:ea typeface="Inter"/>
                          <a:cs typeface="Inter"/>
                          <a:sym typeface="Inter"/>
                        </a:rPr>
                        <a:t>(Slide 14) Explain why Manchukuo was considered to be a “puppet state.”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Japanese wanted to maintain the appearance that Manchukuo was independent and ruled by the Chinese, and they placed the last Qing emperor on the throne to “prove” that legitimacy. In reality, however, all the government decisions were made by high ranking bureaucrats sent from Japan and reinforced by the Japanese military.</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336" name="Google Shape;336;p40"/>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337" name="Google Shape;33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8" name="Google Shape;33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39" name="Google Shape;339;p40"/>
          <p:cNvGraphicFramePr/>
          <p:nvPr/>
        </p:nvGraphicFramePr>
        <p:xfrm>
          <a:off x="3842191" y="4448035"/>
          <a:ext cx="3000000" cy="3000000"/>
        </p:xfrm>
        <a:graphic>
          <a:graphicData uri="http://schemas.openxmlformats.org/drawingml/2006/table">
            <a:tbl>
              <a:tblPr>
                <a:noFill/>
                <a:tableStyleId>{9C315874-A6D1-48ED-9061-45BDF5DE4AAB}</a:tableStyleId>
              </a:tblPr>
              <a:tblGrid>
                <a:gridCol w="1097275"/>
                <a:gridCol w="804675"/>
                <a:gridCol w="140682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“With the help of Japan, China, and Manchukuo, the world can be in peace,”ca. 1935.</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The flags shown are, left to right: Manchukuo, Japan, and the “Five Races Under One Union” flag.</a:t>
                      </a:r>
                      <a:endParaRPr sz="10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340" name="Google Shape;340;p40"/>
          <p:cNvPicPr preferRelativeResize="0"/>
          <p:nvPr/>
        </p:nvPicPr>
        <p:blipFill>
          <a:blip r:embed="rId6">
            <a:alphaModFix/>
          </a:blip>
          <a:stretch>
            <a:fillRect/>
          </a:stretch>
        </p:blipFill>
        <p:spPr>
          <a:xfrm>
            <a:off x="6749248" y="3683650"/>
            <a:ext cx="554100" cy="554100"/>
          </a:xfrm>
          <a:prstGeom prst="rect">
            <a:avLst/>
          </a:prstGeom>
          <a:noFill/>
          <a:ln cap="flat" cmpd="sng" w="19050">
            <a:solidFill>
              <a:srgbClr val="000000"/>
            </a:solidFill>
            <a:prstDash val="solid"/>
            <a:round/>
            <a:headEnd len="sm" w="sm" type="none"/>
            <a:tailEnd len="sm" w="sm" type="none"/>
          </a:ln>
        </p:spPr>
      </p:pic>
      <p:sp>
        <p:nvSpPr>
          <p:cNvPr id="341" name="Google Shape;341;p40"/>
          <p:cNvSpPr txBox="1"/>
          <p:nvPr/>
        </p:nvSpPr>
        <p:spPr>
          <a:xfrm>
            <a:off x="3886200" y="5765650"/>
            <a:ext cx="3264600" cy="27705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is the significance of the Qing government official behind the imperial powers?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shows that the Chinese were not ok with foreign imperialism, but were powerless to stop it.</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Compare this political cartoon to the </a:t>
            </a:r>
            <a:r>
              <a:rPr lang="en" sz="1200" u="sng">
                <a:solidFill>
                  <a:schemeClr val="hlink"/>
                </a:solidFill>
                <a:latin typeface="Inter"/>
                <a:ea typeface="Inter"/>
                <a:cs typeface="Inter"/>
                <a:sym typeface="Inter"/>
                <a:hlinkClick r:id="rId7"/>
              </a:rPr>
              <a:t>political cartoon</a:t>
            </a:r>
            <a:r>
              <a:rPr lang="en" sz="1200">
                <a:solidFill>
                  <a:schemeClr val="dk1"/>
                </a:solidFill>
                <a:latin typeface="Inter"/>
                <a:ea typeface="Inter"/>
                <a:cs typeface="Inter"/>
                <a:sym typeface="Inter"/>
              </a:rPr>
              <a:t> of the Europeans carving up Africa like a pumpkin.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has a very similar message; essentially, imperial powers debated amongst themselves for which portions of land to control. </a:t>
            </a:r>
            <a:endParaRPr sz="1200">
              <a:solidFill>
                <a:schemeClr val="dk1"/>
              </a:solidFill>
              <a:latin typeface="Inter"/>
              <a:ea typeface="Inter"/>
              <a:cs typeface="Inter"/>
              <a:sym typeface="Inter"/>
            </a:endParaRPr>
          </a:p>
        </p:txBody>
      </p:sp>
      <p:pic>
        <p:nvPicPr>
          <p:cNvPr id="342" name="Google Shape;342;p40"/>
          <p:cNvPicPr preferRelativeResize="0"/>
          <p:nvPr/>
        </p:nvPicPr>
        <p:blipFill>
          <a:blip r:embed="rId8">
            <a:alphaModFix/>
          </a:blip>
          <a:stretch>
            <a:fillRect/>
          </a:stretch>
        </p:blipFill>
        <p:spPr>
          <a:xfrm>
            <a:off x="687275" y="3936850"/>
            <a:ext cx="2939775" cy="42812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46" name="Shape 346"/>
        <p:cNvGrpSpPr/>
        <p:nvPr/>
      </p:nvGrpSpPr>
      <p:grpSpPr>
        <a:xfrm>
          <a:off x="0" y="0"/>
          <a:ext cx="0" cy="0"/>
          <a:chOff x="0" y="0"/>
          <a:chExt cx="0" cy="0"/>
        </a:xfrm>
      </p:grpSpPr>
      <p:sp>
        <p:nvSpPr>
          <p:cNvPr id="347" name="Google Shape;347;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Imperialism in East &amp; Southeast Asia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348" name="Google Shape;348;p41"/>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349" name="Google Shape;349;p41"/>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350" name="Google Shape;350;p41"/>
          <p:cNvGraphicFramePr/>
          <p:nvPr/>
        </p:nvGraphicFramePr>
        <p:xfrm>
          <a:off x="381541" y="1704835"/>
          <a:ext cx="3000000" cy="3000000"/>
        </p:xfrm>
        <a:graphic>
          <a:graphicData uri="http://schemas.openxmlformats.org/drawingml/2006/table">
            <a:tbl>
              <a:tblPr>
                <a:noFill/>
                <a:tableStyleId>{9C315874-A6D1-48ED-9061-45BDF5DE4AAB}</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5"/>
                      </a:pPr>
                      <a:r>
                        <a:rPr lang="en" sz="1200">
                          <a:solidFill>
                            <a:schemeClr val="dk1"/>
                          </a:solidFill>
                          <a:latin typeface="Inter"/>
                          <a:ea typeface="Inter"/>
                          <a:cs typeface="Inter"/>
                          <a:sym typeface="Inter"/>
                        </a:rPr>
                        <a:t>(Slide 16) Explain how the Europeans benefited from imperializing Southeast Asia.</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Southeast Asia was significant to the Europeans because of all the natural resources they acquired from those territories. They used labor from Southeast Asia to grow cash crops and extract minerals. They also gained trade benefits, such as Singapore, which became a key spot for international trade.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5"/>
                      </a:pPr>
                      <a:r>
                        <a:rPr lang="en" sz="1200">
                          <a:solidFill>
                            <a:schemeClr val="dk1"/>
                          </a:solidFill>
                          <a:latin typeface="Inter"/>
                          <a:ea typeface="Inter"/>
                          <a:cs typeface="Inter"/>
                          <a:sym typeface="Inter"/>
                        </a:rPr>
                        <a:t>Watch </a:t>
                      </a:r>
                      <a:r>
                        <a:rPr lang="en" sz="1200" u="sng">
                          <a:solidFill>
                            <a:schemeClr val="accent5"/>
                          </a:solidFill>
                          <a:latin typeface="Inter"/>
                          <a:ea typeface="Inter"/>
                          <a:cs typeface="Inter"/>
                          <a:sym typeface="Inter"/>
                          <a:hlinkClick r:id="rId5">
                            <a:extLst>
                              <a:ext uri="{A12FA001-AC4F-418D-AE19-62706E023703}">
                                <ahyp:hlinkClr val="tx"/>
                              </a:ext>
                            </a:extLst>
                          </a:hlinkClick>
                        </a:rPr>
                        <a:t>this video about the French Conquest of Indochina</a:t>
                      </a:r>
                      <a:r>
                        <a:rPr lang="en" sz="1200">
                          <a:solidFill>
                            <a:schemeClr val="dk1"/>
                          </a:solidFill>
                          <a:latin typeface="Inter"/>
                          <a:ea typeface="Inter"/>
                          <a:cs typeface="Inter"/>
                          <a:sym typeface="Inter"/>
                        </a:rPr>
                        <a:t> and complete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Notice, Wonder, Think chart below.</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5"/>
                      </a:pPr>
                      <a:r>
                        <a:rPr lang="en" sz="1200">
                          <a:solidFill>
                            <a:schemeClr val="dk1"/>
                          </a:solidFill>
                          <a:latin typeface="Inter"/>
                          <a:ea typeface="Inter"/>
                          <a:cs typeface="Inter"/>
                          <a:sym typeface="Inter"/>
                        </a:rPr>
                        <a:t>(Slide 17) Explain what impacts imperialism had on Southeast Asian societies.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Due to the push for cash crops, in some instances there was a lack of food for the local populations because there was not the labor for agricultural production.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351" name="Google Shape;351;p41"/>
          <p:cNvPicPr preferRelativeResize="0"/>
          <p:nvPr/>
        </p:nvPicPr>
        <p:blipFill>
          <a:blip r:embed="rId6">
            <a:alphaModFix/>
          </a:blip>
          <a:stretch>
            <a:fillRect/>
          </a:stretch>
        </p:blipFill>
        <p:spPr>
          <a:xfrm>
            <a:off x="381544" y="9348271"/>
            <a:ext cx="431174" cy="431174"/>
          </a:xfrm>
          <a:prstGeom prst="rect">
            <a:avLst/>
          </a:prstGeom>
          <a:noFill/>
          <a:ln>
            <a:noFill/>
          </a:ln>
        </p:spPr>
      </p:pic>
      <p:sp>
        <p:nvSpPr>
          <p:cNvPr id="352" name="Google Shape;352;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3" name="Google Shape;353;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54" name="Google Shape;354;p41"/>
          <p:cNvPicPr preferRelativeResize="0"/>
          <p:nvPr/>
        </p:nvPicPr>
        <p:blipFill>
          <a:blip r:embed="rId7">
            <a:alphaModFix/>
          </a:blip>
          <a:stretch>
            <a:fillRect/>
          </a:stretch>
        </p:blipFill>
        <p:spPr>
          <a:xfrm>
            <a:off x="6461923" y="2708450"/>
            <a:ext cx="554100" cy="554100"/>
          </a:xfrm>
          <a:prstGeom prst="rect">
            <a:avLst/>
          </a:prstGeom>
          <a:noFill/>
          <a:ln cap="flat" cmpd="sng" w="19050">
            <a:solidFill>
              <a:srgbClr val="000000"/>
            </a:solidFill>
            <a:prstDash val="solid"/>
            <a:round/>
            <a:headEnd len="sm" w="sm" type="none"/>
            <a:tailEnd len="sm" w="sm" type="none"/>
          </a:ln>
        </p:spPr>
      </p:pic>
      <p:graphicFrame>
        <p:nvGraphicFramePr>
          <p:cNvPr id="355" name="Google Shape;355;p41"/>
          <p:cNvGraphicFramePr/>
          <p:nvPr/>
        </p:nvGraphicFramePr>
        <p:xfrm>
          <a:off x="469050" y="3429000"/>
          <a:ext cx="3000000" cy="3000000"/>
        </p:xfrm>
        <a:graphic>
          <a:graphicData uri="http://schemas.openxmlformats.org/drawingml/2006/table">
            <a:tbl>
              <a:tblPr>
                <a:noFill/>
                <a:tableStyleId>{A5BDDB50-6A72-44BF-B27D-E75B0D1BDF38}</a:tableStyleId>
              </a:tblPr>
              <a:tblGrid>
                <a:gridCol w="2301550"/>
                <a:gridCol w="2301550"/>
                <a:gridCol w="2301550"/>
              </a:tblGrid>
              <a:tr h="167375">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91425" marB="91425" marR="91425" marL="91425"/>
                </a:tc>
              </a:tr>
              <a:tr h="11331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Vietnam, the French lived on plantation estates and tried to keep their French language and way of life.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motivated the “puppet” rulers to do what the French wanted?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the French rule over Vietnam, they used force and economic exploitation.</a:t>
                      </a:r>
                      <a:endParaRPr b="1" sz="1200">
                        <a:solidFill>
                          <a:srgbClr val="E95C3D"/>
                        </a:solidFill>
                        <a:latin typeface="Inter"/>
                        <a:ea typeface="Inter"/>
                        <a:cs typeface="Inter"/>
                        <a:sym typeface="Inter"/>
                      </a:endParaRPr>
                    </a:p>
                  </a:txBody>
                  <a:tcPr marT="91425" marB="91425" marR="91425" marL="91425"/>
                </a:tc>
              </a:tr>
            </a:tbl>
          </a:graphicData>
        </a:graphic>
      </p:graphicFrame>
      <p:graphicFrame>
        <p:nvGraphicFramePr>
          <p:cNvPr id="356" name="Google Shape;356;p41"/>
          <p:cNvGraphicFramePr/>
          <p:nvPr/>
        </p:nvGraphicFramePr>
        <p:xfrm>
          <a:off x="3707241" y="5735210"/>
          <a:ext cx="3000000" cy="3000000"/>
        </p:xfrm>
        <a:graphic>
          <a:graphicData uri="http://schemas.openxmlformats.org/drawingml/2006/table">
            <a:tbl>
              <a:tblPr>
                <a:noFill/>
                <a:tableStyleId>{9C315874-A6D1-48ED-9061-45BDF5DE4AAB}</a:tableStyleId>
              </a:tblPr>
              <a:tblGrid>
                <a:gridCol w="1215900"/>
                <a:gridCol w="891650"/>
                <a:gridCol w="155890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Grant Hamilton, “Uncle Sam Watches Over Cuba and the Philippines,”</a:t>
                      </a:r>
                      <a:r>
                        <a:rPr i="1" lang="en" sz="1200">
                          <a:solidFill>
                            <a:schemeClr val="dk1"/>
                          </a:solidFill>
                          <a:latin typeface="Halant"/>
                          <a:ea typeface="Halant"/>
                          <a:cs typeface="Halant"/>
                          <a:sym typeface="Halant"/>
                        </a:rPr>
                        <a:t> Judge</a:t>
                      </a:r>
                      <a:r>
                        <a:rPr lang="en" sz="1200">
                          <a:solidFill>
                            <a:schemeClr val="dk1"/>
                          </a:solidFill>
                          <a:latin typeface="Halant"/>
                          <a:ea typeface="Halant"/>
                          <a:cs typeface="Halant"/>
                          <a:sym typeface="Halant"/>
                        </a:rPr>
                        <a:t> Magazine, 1902.</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357" name="Google Shape;357;p41"/>
          <p:cNvSpPr txBox="1"/>
          <p:nvPr/>
        </p:nvSpPr>
        <p:spPr>
          <a:xfrm>
            <a:off x="3733800" y="6375250"/>
            <a:ext cx="3666600" cy="29553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does this political cartoon characterize the relationship between the US, Cuba, and the Philippines?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shows the US as a paternalistic character who is watching over over (babysitting) the Philippines and Cuba, who are represented as toddlers who are playing with toys.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key cause/motivation of imperialism do you think this portrays the most? Why?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best shows the “civilizing mission” because it portrays the US as being in charge and leading the way for the indigenous populations of these places.</a:t>
            </a:r>
            <a:endParaRPr sz="1200">
              <a:solidFill>
                <a:schemeClr val="dk1"/>
              </a:solidFill>
              <a:latin typeface="Inter"/>
              <a:ea typeface="Inter"/>
              <a:cs typeface="Inter"/>
              <a:sym typeface="Inter"/>
            </a:endParaRPr>
          </a:p>
        </p:txBody>
      </p:sp>
      <p:pic>
        <p:nvPicPr>
          <p:cNvPr id="358" name="Google Shape;358;p41"/>
          <p:cNvPicPr preferRelativeResize="0"/>
          <p:nvPr/>
        </p:nvPicPr>
        <p:blipFill>
          <a:blip r:embed="rId8">
            <a:alphaModFix/>
          </a:blip>
          <a:stretch>
            <a:fillRect/>
          </a:stretch>
        </p:blipFill>
        <p:spPr>
          <a:xfrm>
            <a:off x="469050" y="5735200"/>
            <a:ext cx="3144600" cy="34809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62" name="Shape 362"/>
        <p:cNvGrpSpPr/>
        <p:nvPr/>
      </p:nvGrpSpPr>
      <p:grpSpPr>
        <a:xfrm>
          <a:off x="0" y="0"/>
          <a:ext cx="0" cy="0"/>
          <a:chOff x="0" y="0"/>
          <a:chExt cx="0" cy="0"/>
        </a:xfrm>
      </p:grpSpPr>
      <p:sp>
        <p:nvSpPr>
          <p:cNvPr id="363" name="Google Shape;363;p42"/>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Imperialism in East &amp; Southeast Asia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364" name="Google Shape;364;p42"/>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365" name="Google Shape;365;p42"/>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366" name="Google Shape;366;p42"/>
          <p:cNvGraphicFramePr/>
          <p:nvPr/>
        </p:nvGraphicFramePr>
        <p:xfrm>
          <a:off x="381541" y="1704835"/>
          <a:ext cx="3000000" cy="3000000"/>
        </p:xfrm>
        <a:graphic>
          <a:graphicData uri="http://schemas.openxmlformats.org/drawingml/2006/table">
            <a:tbl>
              <a:tblPr>
                <a:noFill/>
                <a:tableStyleId>{9C315874-A6D1-48ED-9061-45BDF5DE4AAB}</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8"/>
                      </a:pPr>
                      <a:r>
                        <a:rPr lang="en" sz="1200">
                          <a:solidFill>
                            <a:schemeClr val="dk1"/>
                          </a:solidFill>
                          <a:latin typeface="Inter"/>
                          <a:ea typeface="Inter"/>
                          <a:cs typeface="Inter"/>
                          <a:sym typeface="Inter"/>
                        </a:rPr>
                        <a:t>(Slide 18) Explain how Siam was able to maintain their independence from European powers.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Siam monarchs negotiated with the British and French to give them economic influence but ultimately SIam kept its independence. They modernized and adopted western-style culture while forming alliances with other European monarchs.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Compare how King Mongkut is presented in these two images.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image on the left shows King Mongkut in traditional attire that highlights the wealth and culture of Siam. On the right, he is dressed in western attire that also has military significance, showing Siam’s modernization and might (likely meant for a western audience).</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367" name="Google Shape;367;p42"/>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368" name="Google Shape;368;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69" name="Google Shape;369;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70" name="Google Shape;370;p42"/>
          <p:cNvPicPr preferRelativeResize="0"/>
          <p:nvPr/>
        </p:nvPicPr>
        <p:blipFill>
          <a:blip r:embed="rId6">
            <a:alphaModFix/>
          </a:blip>
          <a:stretch>
            <a:fillRect/>
          </a:stretch>
        </p:blipFill>
        <p:spPr>
          <a:xfrm>
            <a:off x="6461923" y="2860850"/>
            <a:ext cx="554100" cy="554100"/>
          </a:xfrm>
          <a:prstGeom prst="rect">
            <a:avLst/>
          </a:prstGeom>
          <a:noFill/>
          <a:ln cap="flat" cmpd="sng" w="19050">
            <a:solidFill>
              <a:srgbClr val="000000"/>
            </a:solidFill>
            <a:prstDash val="solid"/>
            <a:round/>
            <a:headEnd len="sm" w="sm" type="none"/>
            <a:tailEnd len="sm" w="sm" type="none"/>
          </a:ln>
        </p:spPr>
      </p:pic>
      <p:graphicFrame>
        <p:nvGraphicFramePr>
          <p:cNvPr id="371" name="Google Shape;371;p42"/>
          <p:cNvGraphicFramePr/>
          <p:nvPr/>
        </p:nvGraphicFramePr>
        <p:xfrm>
          <a:off x="624141" y="2852635"/>
          <a:ext cx="3000000" cy="3000000"/>
        </p:xfrm>
        <a:graphic>
          <a:graphicData uri="http://schemas.openxmlformats.org/drawingml/2006/table">
            <a:tbl>
              <a:tblPr>
                <a:noFill/>
                <a:tableStyleId>{9C315874-A6D1-48ED-9061-45BDF5DE4AAB}</a:tableStyleId>
              </a:tblPr>
              <a:tblGrid>
                <a:gridCol w="1901675"/>
                <a:gridCol w="1394550"/>
                <a:gridCol w="243815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King Mongkut (King Rama IV) in state attire (Left); King Mongkut in the uniform of a French Field Marshall (Right), 1865, John Thomson. Public Domain.</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372" name="Google Shape;372;p42"/>
          <p:cNvPicPr preferRelativeResize="0"/>
          <p:nvPr/>
        </p:nvPicPr>
        <p:blipFill>
          <a:blip r:embed="rId7">
            <a:alphaModFix/>
          </a:blip>
          <a:stretch>
            <a:fillRect/>
          </a:stretch>
        </p:blipFill>
        <p:spPr>
          <a:xfrm>
            <a:off x="3911875" y="3564825"/>
            <a:ext cx="3146387" cy="3935375"/>
          </a:xfrm>
          <a:prstGeom prst="rect">
            <a:avLst/>
          </a:prstGeom>
          <a:noFill/>
          <a:ln>
            <a:noFill/>
          </a:ln>
        </p:spPr>
      </p:pic>
      <p:pic>
        <p:nvPicPr>
          <p:cNvPr id="373" name="Google Shape;373;p42"/>
          <p:cNvPicPr preferRelativeResize="0"/>
          <p:nvPr/>
        </p:nvPicPr>
        <p:blipFill>
          <a:blip r:embed="rId8">
            <a:alphaModFix/>
          </a:blip>
          <a:stretch>
            <a:fillRect/>
          </a:stretch>
        </p:blipFill>
        <p:spPr>
          <a:xfrm>
            <a:off x="609600" y="3564820"/>
            <a:ext cx="3197478" cy="39353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a:t>
            </a:r>
            <a:endParaRPr sz="2500">
              <a:solidFill>
                <a:schemeClr val="dk1"/>
              </a:solidFill>
              <a:latin typeface="Plus Jakarta Sans"/>
              <a:ea typeface="Plus Jakarta Sans"/>
              <a:cs typeface="Plus Jakarta Sans"/>
              <a:sym typeface="Plus Jakarta Sans"/>
            </a:endParaRPr>
          </a:p>
        </p:txBody>
      </p:sp>
      <p:sp>
        <p:nvSpPr>
          <p:cNvPr id="110" name="Google Shape;110;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14" name="Google Shape;114;p26"/>
          <p:cNvSpPr txBox="1"/>
          <p:nvPr/>
        </p:nvSpPr>
        <p:spPr>
          <a:xfrm>
            <a:off x="468850" y="954900"/>
            <a:ext cx="70014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_____________________________________  Date: ________ Class: ___________________</a:t>
            </a:r>
            <a:endParaRPr b="1" sz="1300">
              <a:solidFill>
                <a:schemeClr val="dk1"/>
              </a:solidFill>
              <a:latin typeface="Inter"/>
              <a:ea typeface="Inter"/>
              <a:cs typeface="Inter"/>
              <a:sym typeface="Inter"/>
            </a:endParaRPr>
          </a:p>
        </p:txBody>
      </p:sp>
      <p:sp>
        <p:nvSpPr>
          <p:cNvPr id="115" name="Google Shape;115;p26"/>
          <p:cNvSpPr/>
          <p:nvPr/>
        </p:nvSpPr>
        <p:spPr>
          <a:xfrm rot="10800000">
            <a:off x="1055278" y="2682358"/>
            <a:ext cx="5661900" cy="63846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p>
        </p:txBody>
      </p:sp>
      <p:sp>
        <p:nvSpPr>
          <p:cNvPr id="116" name="Google Shape;116;p26"/>
          <p:cNvSpPr txBox="1"/>
          <p:nvPr/>
        </p:nvSpPr>
        <p:spPr>
          <a:xfrm>
            <a:off x="794500" y="1503925"/>
            <a:ext cx="6187200" cy="9606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a:t>
            </a:r>
            <a:r>
              <a:rPr lang="en" sz="13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to contextualize European imperialism.</a:t>
            </a:r>
            <a:endParaRPr i="1" sz="1300">
              <a:solidFill>
                <a:schemeClr val="dk1"/>
              </a:solidFill>
              <a:latin typeface="Halant"/>
              <a:ea typeface="Halant"/>
              <a:cs typeface="Halant"/>
              <a:sym typeface="Halant"/>
            </a:endParaRPr>
          </a:p>
        </p:txBody>
      </p:sp>
      <p:cxnSp>
        <p:nvCxnSpPr>
          <p:cNvPr id="117" name="Google Shape;117;p26"/>
          <p:cNvCxnSpPr/>
          <p:nvPr/>
        </p:nvCxnSpPr>
        <p:spPr>
          <a:xfrm flipH="1" rot="10800000">
            <a:off x="1822161" y="4401733"/>
            <a:ext cx="4131900" cy="17700"/>
          </a:xfrm>
          <a:prstGeom prst="straightConnector1">
            <a:avLst/>
          </a:prstGeom>
          <a:noFill/>
          <a:ln cap="flat" cmpd="sng" w="9525">
            <a:solidFill>
              <a:schemeClr val="dk2"/>
            </a:solidFill>
            <a:prstDash val="solid"/>
            <a:round/>
            <a:headEnd len="med" w="med" type="none"/>
            <a:tailEnd len="med" w="med" type="none"/>
          </a:ln>
        </p:spPr>
      </p:cxnSp>
      <p:cxnSp>
        <p:nvCxnSpPr>
          <p:cNvPr id="118" name="Google Shape;118;p26"/>
          <p:cNvCxnSpPr/>
          <p:nvPr/>
        </p:nvCxnSpPr>
        <p:spPr>
          <a:xfrm>
            <a:off x="2784786" y="6583186"/>
            <a:ext cx="2202900" cy="7800"/>
          </a:xfrm>
          <a:prstGeom prst="straightConnector1">
            <a:avLst/>
          </a:prstGeom>
          <a:noFill/>
          <a:ln cap="flat" cmpd="sng" w="9525">
            <a:solidFill>
              <a:schemeClr val="dk2"/>
            </a:solidFill>
            <a:prstDash val="solid"/>
            <a:round/>
            <a:headEnd len="med" w="med" type="none"/>
            <a:tailEnd len="med" w="med" type="none"/>
          </a:ln>
        </p:spPr>
      </p:cxnSp>
      <p:sp>
        <p:nvSpPr>
          <p:cNvPr id="119" name="Google Shape;119;p26"/>
          <p:cNvSpPr txBox="1"/>
          <p:nvPr/>
        </p:nvSpPr>
        <p:spPr>
          <a:xfrm>
            <a:off x="328451" y="3177700"/>
            <a:ext cx="11148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contextualize European imperialism.</a:t>
            </a:r>
            <a:endParaRPr sz="1100">
              <a:solidFill>
                <a:schemeClr val="dk1"/>
              </a:solidFill>
              <a:latin typeface="Inter"/>
              <a:ea typeface="Inter"/>
              <a:cs typeface="Inter"/>
              <a:sym typeface="Inter"/>
            </a:endParaRPr>
          </a:p>
        </p:txBody>
      </p:sp>
      <p:sp>
        <p:nvSpPr>
          <p:cNvPr id="120" name="Google Shape;120;p26"/>
          <p:cNvSpPr txBox="1"/>
          <p:nvPr/>
        </p:nvSpPr>
        <p:spPr>
          <a:xfrm>
            <a:off x="1205200" y="5029200"/>
            <a:ext cx="10416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121" name="Google Shape;121;p26"/>
          <p:cNvSpPr txBox="1"/>
          <p:nvPr/>
        </p:nvSpPr>
        <p:spPr>
          <a:xfrm>
            <a:off x="21157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122" name="Google Shape;122;p26"/>
          <p:cNvSpPr txBox="1"/>
          <p:nvPr/>
        </p:nvSpPr>
        <p:spPr>
          <a:xfrm>
            <a:off x="4987675" y="6870925"/>
            <a:ext cx="2482500" cy="774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123" name="Google Shape;123;p26"/>
          <p:cNvSpPr txBox="1"/>
          <p:nvPr/>
        </p:nvSpPr>
        <p:spPr>
          <a:xfrm>
            <a:off x="4660577" y="7743921"/>
            <a:ext cx="2642700" cy="17283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p:txBody>
      </p:sp>
      <p:sp>
        <p:nvSpPr>
          <p:cNvPr id="124" name="Google Shape;124;p26"/>
          <p:cNvSpPr txBox="1"/>
          <p:nvPr/>
        </p:nvSpPr>
        <p:spPr>
          <a:xfrm>
            <a:off x="5866514" y="5585695"/>
            <a:ext cx="1747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Contextualization</a:t>
            </a:r>
            <a:endParaRPr sz="1000">
              <a:solidFill>
                <a:schemeClr val="dk1"/>
              </a:solidFill>
              <a:latin typeface="Inter"/>
              <a:ea typeface="Inter"/>
              <a:cs typeface="Inter"/>
              <a:sym typeface="Inter"/>
            </a:endParaRPr>
          </a:p>
        </p:txBody>
      </p:sp>
      <p:pic>
        <p:nvPicPr>
          <p:cNvPr id="125" name="Google Shape;125;p26"/>
          <p:cNvPicPr preferRelativeResize="0"/>
          <p:nvPr/>
        </p:nvPicPr>
        <p:blipFill>
          <a:blip r:embed="rId5">
            <a:alphaModFix/>
          </a:blip>
          <a:stretch>
            <a:fillRect/>
          </a:stretch>
        </p:blipFill>
        <p:spPr>
          <a:xfrm>
            <a:off x="6117175" y="4407950"/>
            <a:ext cx="1186100" cy="1186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a:t>
            </a:r>
            <a:r>
              <a:rPr lang="en" sz="1700">
                <a:solidFill>
                  <a:schemeClr val="dk1"/>
                </a:solidFill>
                <a:latin typeface="Halant"/>
                <a:ea typeface="Halant"/>
                <a:cs typeface="Halant"/>
                <a:sym typeface="Halant"/>
              </a:rPr>
              <a:t>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1" name="Google Shape;131;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2" name="Google Shape;132;p27"/>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133" name="Google Shape;133;p27"/>
          <p:cNvGraphicFramePr/>
          <p:nvPr/>
        </p:nvGraphicFramePr>
        <p:xfrm>
          <a:off x="381541" y="1704835"/>
          <a:ext cx="3000000" cy="3000000"/>
        </p:xfrm>
        <a:graphic>
          <a:graphicData uri="http://schemas.openxmlformats.org/drawingml/2006/table">
            <a:tbl>
              <a:tblPr>
                <a:noFill/>
                <a:tableStyleId>{9C315874-A6D1-48ED-9061-45BDF5DE4AAB}</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in your own words how the Qing dynasty restricted foreign trade in China.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How do you think the introduction of opium into trade with China exemplifies the Western goals of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Zexu appeal to Queen Victoria to convince her to stop the British trade of opium in China?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Zexu calls the British “barbarians”? How does this negate the concepts of the civilizing mission and racial “superiority” the west claimed?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34" name="Google Shape;134;p27"/>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135" name="Google Shape;13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7" name="Google Shape;137;p27"/>
          <p:cNvGraphicFramePr/>
          <p:nvPr/>
        </p:nvGraphicFramePr>
        <p:xfrm>
          <a:off x="1345366" y="3990835"/>
          <a:ext cx="3000000" cy="3000000"/>
        </p:xfrm>
        <a:graphic>
          <a:graphicData uri="http://schemas.openxmlformats.org/drawingml/2006/table">
            <a:tbl>
              <a:tblPr>
                <a:noFill/>
                <a:tableStyleId>{9C315874-A6D1-48ED-9061-45BDF5DE4AAB}</a:tableStyleId>
              </a:tblPr>
              <a:tblGrid>
                <a:gridCol w="2023200"/>
                <a:gridCol w="1483675"/>
                <a:gridCol w="2594000"/>
              </a:tblGrid>
              <a:tr h="299750">
                <a:tc gridSpan="3">
                  <a:txBody>
                    <a:bodyPr/>
                    <a:lstStyle/>
                    <a:p>
                      <a:pPr indent="0" lvl="0" marL="0" rtl="0" algn="l">
                        <a:lnSpc>
                          <a:spcPct val="115000"/>
                        </a:lnSpc>
                        <a:spcBef>
                          <a:spcPts val="0"/>
                        </a:spcBef>
                        <a:spcAft>
                          <a:spcPts val="0"/>
                        </a:spcAft>
                        <a:buNone/>
                      </a:pPr>
                      <a:r>
                        <a:rPr lang="en" sz="1200">
                          <a:solidFill>
                            <a:srgbClr val="000000"/>
                          </a:solidFill>
                          <a:latin typeface="Halant"/>
                          <a:ea typeface="Halant"/>
                          <a:cs typeface="Halant"/>
                          <a:sym typeface="Halant"/>
                        </a:rPr>
                        <a:t>Source: Lin Zexu, a </a:t>
                      </a:r>
                      <a:r>
                        <a:rPr lang="en" sz="1200">
                          <a:latin typeface="Halant"/>
                          <a:ea typeface="Halant"/>
                          <a:cs typeface="Halant"/>
                          <a:sym typeface="Halant"/>
                        </a:rPr>
                        <a:t>Chinese official, “Letter to Queen Victoria,” 1839.</a:t>
                      </a:r>
                      <a:endParaRPr sz="12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We find that your country is sixty or seventy thousand li from China. Yet there are barbarian ships that strive to come here for trade for the purpose of making great profit. The wealth of China is used to profit the barbarians. That is to say, the great profit of the barbarians is all taken from the rightful share of China. By what right do they then in return use the poisonous drug to injure the Chinese people? Even though the barbarians may not necessarily intend to do us harm, yet in coveting profit to an extreme, they have no regard for injuring others. Let us ask, where is your conscience? I have heard that the smoking of opium is very strictly forbidden by your country; that is because the harm caused by opium is clearly understood. Since it is not permitted to do harm to your own country, then even less should you let it be passed on the hard of other countries…</a:t>
                      </a:r>
                      <a:endParaRPr sz="1200">
                        <a:solidFill>
                          <a:srgbClr val="000000"/>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38" name="Google Shape;138;p27"/>
          <p:cNvPicPr preferRelativeResize="0"/>
          <p:nvPr/>
        </p:nvPicPr>
        <p:blipFill>
          <a:blip r:embed="rId6">
            <a:alphaModFix/>
          </a:blip>
          <a:stretch>
            <a:fillRect/>
          </a:stretch>
        </p:blipFill>
        <p:spPr>
          <a:xfrm>
            <a:off x="649673" y="3990825"/>
            <a:ext cx="554100" cy="554100"/>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4" name="Google Shape;144;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5" name="Google Shape;145;p28"/>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146" name="Google Shape;146;p28"/>
          <p:cNvGraphicFramePr/>
          <p:nvPr/>
        </p:nvGraphicFramePr>
        <p:xfrm>
          <a:off x="469041" y="1704835"/>
          <a:ext cx="3000000" cy="3000000"/>
        </p:xfrm>
        <a:graphic>
          <a:graphicData uri="http://schemas.openxmlformats.org/drawingml/2006/table">
            <a:tbl>
              <a:tblPr>
                <a:noFill/>
                <a:tableStyleId>{9C315874-A6D1-48ED-9061-45BDF5DE4AAB}</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6) Explain the key impacts of the Opium Wars on China.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7) Explain how other countries carved out “spheres of influence” in China.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Look at </a:t>
                      </a:r>
                      <a:r>
                        <a:rPr lang="en" sz="1200" u="sng">
                          <a:solidFill>
                            <a:schemeClr val="accent5"/>
                          </a:solidFill>
                          <a:latin typeface="Inter"/>
                          <a:ea typeface="Inter"/>
                          <a:cs typeface="Inter"/>
                          <a:sym typeface="Inter"/>
                          <a:hlinkClick r:id="rId5">
                            <a:extLst>
                              <a:ext uri="{A12FA001-AC4F-418D-AE19-62706E023703}">
                                <ahyp:hlinkClr val="tx"/>
                              </a:ext>
                            </a:extLst>
                          </a:hlinkClick>
                        </a:rPr>
                        <a:t>this map of China</a:t>
                      </a:r>
                      <a:r>
                        <a:rPr lang="en" sz="1200">
                          <a:solidFill>
                            <a:schemeClr val="dk1"/>
                          </a:solidFill>
                          <a:latin typeface="Inter"/>
                          <a:ea typeface="Inter"/>
                          <a:cs typeface="Inter"/>
                          <a:sym typeface="Inter"/>
                        </a:rPr>
                        <a:t> (“The Great Powers and Imperialism in China, 1919.)</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 you notice about the geographic distribution of land imperialized by</a:t>
                      </a:r>
                      <a:endParaRPr sz="1200">
                        <a:solidFill>
                          <a:schemeClr val="dk1"/>
                        </a:solidFill>
                        <a:latin typeface="Inter"/>
                        <a:ea typeface="Inter"/>
                        <a:cs typeface="Inter"/>
                        <a:sym typeface="Inter"/>
                      </a:endParaRPr>
                    </a:p>
                    <a:p>
                      <a:pPr indent="0" lvl="0" marL="857250" rtl="0" algn="l">
                        <a:spcBef>
                          <a:spcPts val="0"/>
                        </a:spcBef>
                        <a:spcAft>
                          <a:spcPts val="0"/>
                        </a:spcAft>
                        <a:buNone/>
                      </a:pPr>
                      <a:r>
                        <a:rPr lang="en" sz="1200">
                          <a:solidFill>
                            <a:schemeClr val="dk1"/>
                          </a:solidFill>
                          <a:latin typeface="Inter"/>
                          <a:ea typeface="Inter"/>
                          <a:cs typeface="Inter"/>
                          <a:sym typeface="Inter"/>
                        </a:rPr>
                        <a:t> the different powers represented on the map (British, French, Japanese, and Russian)? </a:t>
                      </a:r>
                      <a:endParaRPr sz="1200">
                        <a:solidFill>
                          <a:schemeClr val="dk1"/>
                        </a:solidFill>
                        <a:latin typeface="Inter"/>
                        <a:ea typeface="Inter"/>
                        <a:cs typeface="Inter"/>
                        <a:sym typeface="Inter"/>
                      </a:endParaRPr>
                    </a:p>
                    <a:p>
                      <a:pPr indent="0" lvl="0" marL="857250" rtl="0" algn="l">
                        <a:spcBef>
                          <a:spcPts val="0"/>
                        </a:spcBef>
                        <a:spcAft>
                          <a:spcPts val="0"/>
                        </a:spcAft>
                        <a:buNone/>
                      </a:pPr>
                      <a:r>
                        <a:t/>
                      </a:r>
                      <a:endParaRPr b="1" sz="1200">
                        <a:solidFill>
                          <a:srgbClr val="E95C3D"/>
                        </a:solidFill>
                        <a:latin typeface="Inter"/>
                        <a:ea typeface="Inter"/>
                        <a:cs typeface="Inter"/>
                        <a:sym typeface="Inter"/>
                      </a:endParaRPr>
                    </a:p>
                    <a:p>
                      <a:pPr indent="0" lvl="0" marL="857250" rtl="0" algn="l">
                        <a:spcBef>
                          <a:spcPts val="0"/>
                        </a:spcBef>
                        <a:spcAft>
                          <a:spcPts val="0"/>
                        </a:spcAft>
                        <a:buNone/>
                      </a:pPr>
                      <a:r>
                        <a:t/>
                      </a:r>
                      <a:endParaRPr b="1" sz="1200">
                        <a:solidFill>
                          <a:srgbClr val="E95C3D"/>
                        </a:solidFill>
                        <a:latin typeface="Inter"/>
                        <a:ea typeface="Inter"/>
                        <a:cs typeface="Inter"/>
                        <a:sym typeface="Inter"/>
                      </a:endParaRPr>
                    </a:p>
                    <a:p>
                      <a:pPr indent="0" lvl="0" marL="857250" rtl="0" algn="l">
                        <a:spcBef>
                          <a:spcPts val="0"/>
                        </a:spcBef>
                        <a:spcAft>
                          <a:spcPts val="0"/>
                        </a:spcAft>
                        <a:buNone/>
                      </a:pPr>
                      <a:r>
                        <a:t/>
                      </a:r>
                      <a:endParaRPr b="1" sz="1200">
                        <a:solidFill>
                          <a:srgbClr val="E95C3D"/>
                        </a:solidFill>
                        <a:latin typeface="Inter"/>
                        <a:ea typeface="Inter"/>
                        <a:cs typeface="Inter"/>
                        <a:sym typeface="Inter"/>
                      </a:endParaRPr>
                    </a:p>
                    <a:p>
                      <a:pPr indent="0" lvl="0" marL="85725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is significant about the note in the key? (“Spheres of influence actually in effect or eventually claimed by virtue of agreements to which China is not a party.”) </a:t>
                      </a:r>
                      <a:endParaRPr sz="1200">
                        <a:solidFill>
                          <a:schemeClr val="dk1"/>
                        </a:solidFill>
                        <a:latin typeface="Inter"/>
                        <a:ea typeface="Inter"/>
                        <a:cs typeface="Inter"/>
                        <a:sym typeface="Inter"/>
                      </a:endParaRPr>
                    </a:p>
                    <a:p>
                      <a:pPr indent="0" lvl="0" marL="85725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47" name="Google Shape;147;p28"/>
          <p:cNvPicPr preferRelativeResize="0"/>
          <p:nvPr/>
        </p:nvPicPr>
        <p:blipFill>
          <a:blip r:embed="rId6">
            <a:alphaModFix/>
          </a:blip>
          <a:stretch>
            <a:fillRect/>
          </a:stretch>
        </p:blipFill>
        <p:spPr>
          <a:xfrm>
            <a:off x="381544" y="9348271"/>
            <a:ext cx="431174" cy="431174"/>
          </a:xfrm>
          <a:prstGeom prst="rect">
            <a:avLst/>
          </a:prstGeom>
          <a:noFill/>
          <a:ln>
            <a:noFill/>
          </a:ln>
        </p:spPr>
      </p:pic>
      <p:sp>
        <p:nvSpPr>
          <p:cNvPr id="148" name="Google Shape;14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0" name="Google Shape;150;p28"/>
          <p:cNvGraphicFramePr/>
          <p:nvPr/>
        </p:nvGraphicFramePr>
        <p:xfrm>
          <a:off x="2995516" y="6124435"/>
          <a:ext cx="3000000" cy="3000000"/>
        </p:xfrm>
        <a:graphic>
          <a:graphicData uri="http://schemas.openxmlformats.org/drawingml/2006/table">
            <a:tbl>
              <a:tblPr>
                <a:noFill/>
                <a:tableStyleId>{9C315874-A6D1-48ED-9061-45BDF5DE4AAB}</a:tableStyleId>
              </a:tblPr>
              <a:tblGrid>
                <a:gridCol w="1378050"/>
                <a:gridCol w="1010575"/>
                <a:gridCol w="1766825"/>
              </a:tblGrid>
              <a:tr h="299750">
                <a:tc gridSpan="3">
                  <a:txBody>
                    <a:bodyPr/>
                    <a:lstStyle/>
                    <a:p>
                      <a:pPr indent="0" lvl="0" marL="0" rtl="0" algn="l">
                        <a:lnSpc>
                          <a:spcPct val="115000"/>
                        </a:lnSpc>
                        <a:spcBef>
                          <a:spcPts val="0"/>
                        </a:spcBef>
                        <a:spcAft>
                          <a:spcPts val="0"/>
                        </a:spcAft>
                        <a:buNone/>
                      </a:pPr>
                      <a:r>
                        <a:rPr lang="en" sz="1200">
                          <a:solidFill>
                            <a:srgbClr val="000000"/>
                          </a:solidFill>
                          <a:latin typeface="Halant"/>
                          <a:ea typeface="Halant"/>
                          <a:cs typeface="Halant"/>
                          <a:sym typeface="Halant"/>
                        </a:rPr>
                        <a:t>Source: </a:t>
                      </a:r>
                      <a:r>
                        <a:rPr lang="en" sz="1200">
                          <a:solidFill>
                            <a:schemeClr val="dk1"/>
                          </a:solidFill>
                          <a:latin typeface="Halant"/>
                          <a:ea typeface="Halant"/>
                          <a:cs typeface="Halant"/>
                          <a:sym typeface="Halant"/>
                        </a:rPr>
                        <a:t>French political cartoon from “Le Petit Journal” on January 16, 1898.</a:t>
                      </a:r>
                      <a:endParaRPr sz="12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151" name="Google Shape;151;p28"/>
          <p:cNvPicPr preferRelativeResize="0"/>
          <p:nvPr/>
        </p:nvPicPr>
        <p:blipFill>
          <a:blip r:embed="rId7">
            <a:alphaModFix/>
          </a:blip>
          <a:stretch>
            <a:fillRect/>
          </a:stretch>
        </p:blipFill>
        <p:spPr>
          <a:xfrm>
            <a:off x="469050" y="6064351"/>
            <a:ext cx="2401274" cy="3283925"/>
          </a:xfrm>
          <a:prstGeom prst="rect">
            <a:avLst/>
          </a:prstGeom>
          <a:noFill/>
          <a:ln>
            <a:noFill/>
          </a:ln>
        </p:spPr>
      </p:pic>
      <p:pic>
        <p:nvPicPr>
          <p:cNvPr id="152" name="Google Shape;152;p28"/>
          <p:cNvPicPr preferRelativeResize="0"/>
          <p:nvPr/>
        </p:nvPicPr>
        <p:blipFill>
          <a:blip r:embed="rId8">
            <a:alphaModFix/>
          </a:blip>
          <a:stretch>
            <a:fillRect/>
          </a:stretch>
        </p:blipFill>
        <p:spPr>
          <a:xfrm>
            <a:off x="718698" y="3883675"/>
            <a:ext cx="554100" cy="554100"/>
          </a:xfrm>
          <a:prstGeom prst="rect">
            <a:avLst/>
          </a:prstGeom>
          <a:noFill/>
          <a:ln cap="flat" cmpd="sng" w="19050">
            <a:solidFill>
              <a:srgbClr val="000000"/>
            </a:solidFill>
            <a:prstDash val="solid"/>
            <a:round/>
            <a:headEnd len="sm" w="sm" type="none"/>
            <a:tailEnd len="sm" w="sm" type="none"/>
          </a:ln>
        </p:spPr>
      </p:pic>
      <p:sp>
        <p:nvSpPr>
          <p:cNvPr id="153" name="Google Shape;153;p28"/>
          <p:cNvSpPr txBox="1"/>
          <p:nvPr/>
        </p:nvSpPr>
        <p:spPr>
          <a:xfrm>
            <a:off x="2995525" y="6832450"/>
            <a:ext cx="4155300" cy="2216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lphaLcPeriod" startAt="3"/>
            </a:pPr>
            <a:r>
              <a:rPr lang="en" sz="1200">
                <a:solidFill>
                  <a:schemeClr val="dk1"/>
                </a:solidFill>
                <a:latin typeface="Inter"/>
                <a:ea typeface="Inter"/>
                <a:cs typeface="Inter"/>
                <a:sym typeface="Inter"/>
              </a:rPr>
              <a:t>What is the significance of the Qing government official behind the imperial powers?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startAt="3"/>
            </a:pPr>
            <a:r>
              <a:rPr lang="en" sz="1200">
                <a:solidFill>
                  <a:schemeClr val="dk1"/>
                </a:solidFill>
                <a:latin typeface="Inter"/>
                <a:ea typeface="Inter"/>
                <a:cs typeface="Inter"/>
                <a:sym typeface="Inter"/>
              </a:rPr>
              <a:t>Compare this political cartoon to the </a:t>
            </a:r>
            <a:r>
              <a:rPr lang="en" sz="1200" u="sng">
                <a:solidFill>
                  <a:schemeClr val="hlink"/>
                </a:solidFill>
                <a:latin typeface="Inter"/>
                <a:ea typeface="Inter"/>
                <a:cs typeface="Inter"/>
                <a:sym typeface="Inter"/>
                <a:hlinkClick r:id="rId9"/>
              </a:rPr>
              <a:t>political cartoon</a:t>
            </a:r>
            <a:r>
              <a:rPr lang="en" sz="1200">
                <a:solidFill>
                  <a:schemeClr val="dk1"/>
                </a:solidFill>
                <a:latin typeface="Inter"/>
                <a:ea typeface="Inter"/>
                <a:cs typeface="Inter"/>
                <a:sym typeface="Inter"/>
              </a:rPr>
              <a:t> of the Europeans carving up Africa like a pumpkin.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9" name="Google Shape;159;p2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60" name="Google Shape;160;p29"/>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161" name="Google Shape;161;p29"/>
          <p:cNvGraphicFramePr/>
          <p:nvPr/>
        </p:nvGraphicFramePr>
        <p:xfrm>
          <a:off x="381541" y="1704835"/>
          <a:ext cx="3000000" cy="3000000"/>
        </p:xfrm>
        <a:graphic>
          <a:graphicData uri="http://schemas.openxmlformats.org/drawingml/2006/table">
            <a:tbl>
              <a:tblPr>
                <a:noFill/>
                <a:tableStyleId>{9C315874-A6D1-48ED-9061-45BDF5DE4AAB}</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8) Say-it-in-6- Describe the motivations and causes of Japanese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Slides 9-10) Explain how Japan’s imperialism of Korea showed a shift from Japan being imperialized by the West to Japan becoming a key imperial power.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does this source provide insight into how the Japanese sought to control the Korean people?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How did Pak resist Japanese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62" name="Google Shape;162;p29"/>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163" name="Google Shape;16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5" name="Google Shape;165;p29"/>
          <p:cNvGraphicFramePr/>
          <p:nvPr/>
        </p:nvGraphicFramePr>
        <p:xfrm>
          <a:off x="1345366" y="3762235"/>
          <a:ext cx="3000000" cy="3000000"/>
        </p:xfrm>
        <a:graphic>
          <a:graphicData uri="http://schemas.openxmlformats.org/drawingml/2006/table">
            <a:tbl>
              <a:tblPr>
                <a:noFill/>
                <a:tableStyleId>{9C315874-A6D1-48ED-9061-45BDF5DE4AAB}</a:tableStyleId>
              </a:tblPr>
              <a:tblGrid>
                <a:gridCol w="2023200"/>
                <a:gridCol w="1483675"/>
                <a:gridCol w="2594000"/>
              </a:tblGrid>
              <a:tr h="299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“Oral History by Pak Pak Sŏngp’il,” a farmer/fisherman, in </a:t>
                      </a:r>
                      <a:r>
                        <a:rPr i="1" lang="en" sz="1200">
                          <a:solidFill>
                            <a:schemeClr val="dk1"/>
                          </a:solidFill>
                          <a:latin typeface="Halant"/>
                          <a:ea typeface="Halant"/>
                          <a:cs typeface="Halant"/>
                          <a:sym typeface="Halant"/>
                        </a:rPr>
                        <a:t>Under the Black Umbrella: Voices from Colonial Korea, 1910-1945, </a:t>
                      </a:r>
                      <a:r>
                        <a:rPr lang="en" sz="1200">
                          <a:solidFill>
                            <a:schemeClr val="dk1"/>
                          </a:solidFill>
                          <a:latin typeface="Halant"/>
                          <a:ea typeface="Halant"/>
                          <a:cs typeface="Halant"/>
                          <a:sym typeface="Halant"/>
                        </a:rPr>
                        <a:t>by Hilda Kang, 2001. </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got beaten up many times by the Japanese because I resisted changing my name to Japanese. Everybody around me changed theirs, but I had lost my grandfather and then my father, and had taken over the responsibility of the eldest son. That is why I tried not to change my name. But I got tired of being so badly beaten.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Out of desperation, I wrote to my aunt in Seoul, the one who had been arrested for the Independence demonstration. I asked her, should I do it? By return mail, she said, “Do you have </a:t>
                      </a:r>
                      <a:r>
                        <a:rPr i="1" lang="en" sz="1200">
                          <a:solidFill>
                            <a:schemeClr val="dk1"/>
                          </a:solidFill>
                          <a:latin typeface="Inter"/>
                          <a:ea typeface="Inter"/>
                          <a:cs typeface="Inter"/>
                          <a:sym typeface="Inter"/>
                        </a:rPr>
                        <a:t>two</a:t>
                      </a:r>
                      <a:r>
                        <a:rPr lang="en" sz="1200">
                          <a:solidFill>
                            <a:schemeClr val="dk1"/>
                          </a:solidFill>
                          <a:latin typeface="Inter"/>
                          <a:ea typeface="Inter"/>
                          <a:cs typeface="Inter"/>
                          <a:sym typeface="Inter"/>
                        </a:rPr>
                        <a:t> fathers? If you have two fathers, then change your name to the name of your Japanese father.” She was furious!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I held out a while longer, but I couldn’t stand any more persecution. I finally changed my name to Otake. The </a:t>
                      </a:r>
                      <a:r>
                        <a:rPr i="1" lang="en" sz="1200">
                          <a:solidFill>
                            <a:schemeClr val="dk1"/>
                          </a:solidFill>
                          <a:latin typeface="Inter"/>
                          <a:ea typeface="Inter"/>
                          <a:cs typeface="Inter"/>
                          <a:sym typeface="Inter"/>
                        </a:rPr>
                        <a:t>O</a:t>
                      </a:r>
                      <a:r>
                        <a:rPr lang="en" sz="1200">
                          <a:solidFill>
                            <a:schemeClr val="dk1"/>
                          </a:solidFill>
                          <a:latin typeface="Inter"/>
                          <a:ea typeface="Inter"/>
                          <a:cs typeface="Inter"/>
                          <a:sym typeface="Inter"/>
                        </a:rPr>
                        <a:t> in the Chinese characters is Korean </a:t>
                      </a:r>
                      <a:r>
                        <a:rPr i="1" lang="en" sz="1200">
                          <a:solidFill>
                            <a:schemeClr val="dk1"/>
                          </a:solidFill>
                          <a:latin typeface="Inter"/>
                          <a:ea typeface="Inter"/>
                          <a:cs typeface="Inter"/>
                          <a:sym typeface="Inter"/>
                        </a:rPr>
                        <a:t>Tae</a:t>
                      </a:r>
                      <a:r>
                        <a:rPr lang="en" sz="1200">
                          <a:solidFill>
                            <a:schemeClr val="dk1"/>
                          </a:solidFill>
                          <a:latin typeface="Inter"/>
                          <a:ea typeface="Inter"/>
                          <a:cs typeface="Inter"/>
                          <a:sym typeface="Inter"/>
                        </a:rPr>
                        <a:t>, the first syllable of the place where I was born. The </a:t>
                      </a:r>
                      <a:r>
                        <a:rPr i="1" lang="en" sz="1200">
                          <a:solidFill>
                            <a:schemeClr val="dk1"/>
                          </a:solidFill>
                          <a:latin typeface="Inter"/>
                          <a:ea typeface="Inter"/>
                          <a:cs typeface="Inter"/>
                          <a:sym typeface="Inter"/>
                        </a:rPr>
                        <a:t>take</a:t>
                      </a:r>
                      <a:r>
                        <a:rPr lang="en" sz="1200">
                          <a:solidFill>
                            <a:schemeClr val="dk1"/>
                          </a:solidFill>
                          <a:latin typeface="Inter"/>
                          <a:ea typeface="Inter"/>
                          <a:cs typeface="Inter"/>
                          <a:sym typeface="Inter"/>
                        </a:rPr>
                        <a:t>, meaning bamboo, is for the huge bamboo grove behind our house.  </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66" name="Google Shape;166;p29"/>
          <p:cNvPicPr preferRelativeResize="0"/>
          <p:nvPr/>
        </p:nvPicPr>
        <p:blipFill>
          <a:blip r:embed="rId6">
            <a:alphaModFix/>
          </a:blip>
          <a:stretch>
            <a:fillRect/>
          </a:stretch>
        </p:blipFill>
        <p:spPr>
          <a:xfrm>
            <a:off x="649673" y="3762225"/>
            <a:ext cx="554100" cy="554100"/>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72" name="Google Shape;172;p30"/>
          <p:cNvPicPr preferRelativeResize="0"/>
          <p:nvPr/>
        </p:nvPicPr>
        <p:blipFill>
          <a:blip r:embed="rId3">
            <a:alphaModFix/>
          </a:blip>
          <a:stretch>
            <a:fillRect/>
          </a:stretch>
        </p:blipFill>
        <p:spPr>
          <a:xfrm>
            <a:off x="216272" y="230997"/>
            <a:ext cx="1056536" cy="438114"/>
          </a:xfrm>
          <a:prstGeom prst="rect">
            <a:avLst/>
          </a:prstGeom>
          <a:noFill/>
          <a:ln>
            <a:noFill/>
          </a:ln>
        </p:spPr>
      </p:pic>
      <p:pic>
        <p:nvPicPr>
          <p:cNvPr id="173" name="Google Shape;173;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4" name="Google Shape;17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6" name="Google Shape;176;p30"/>
          <p:cNvGraphicFramePr/>
          <p:nvPr/>
        </p:nvGraphicFramePr>
        <p:xfrm>
          <a:off x="392841" y="2009635"/>
          <a:ext cx="3000000" cy="3000000"/>
        </p:xfrm>
        <a:graphic>
          <a:graphicData uri="http://schemas.openxmlformats.org/drawingml/2006/table">
            <a:tbl>
              <a:tblPr>
                <a:noFill/>
                <a:tableStyleId>{9C315874-A6D1-48ED-9061-45BDF5DE4AAB}</a:tableStyleId>
              </a:tblPr>
              <a:tblGrid>
                <a:gridCol w="1590275"/>
                <a:gridCol w="1166200"/>
                <a:gridCol w="736875"/>
                <a:gridCol w="3340975"/>
              </a:tblGrid>
              <a:tr h="299750">
                <a:tc gridSpan="4">
                  <a:txBody>
                    <a:bodyPr/>
                    <a:lstStyle/>
                    <a:p>
                      <a:pPr indent="0" lvl="0" marL="0" rtl="0" algn="l">
                        <a:lnSpc>
                          <a:spcPct val="100000"/>
                        </a:lnSpc>
                        <a:spcBef>
                          <a:spcPts val="0"/>
                        </a:spcBef>
                        <a:spcAft>
                          <a:spcPts val="0"/>
                        </a:spcAft>
                        <a:buNone/>
                      </a:pPr>
                      <a:r>
                        <a:rPr lang="en" sz="1150">
                          <a:latin typeface="Halant"/>
                          <a:ea typeface="Halant"/>
                          <a:cs typeface="Halant"/>
                          <a:sym typeface="Halant"/>
                        </a:rPr>
                        <a:t>Sources: Excerpts from The Treaty of Nanking, August 1842 (left); Excerpts from The Twenty-One Demands, 1915 (right).</a:t>
                      </a:r>
                      <a:endParaRPr sz="115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50050">
                <a:tc gridSpan="3" rowSpan="2">
                  <a:txBody>
                    <a:bodyPr/>
                    <a:lstStyle/>
                    <a:p>
                      <a:pPr indent="0" lvl="0" marL="0" rtl="0" algn="l">
                        <a:lnSpc>
                          <a:spcPct val="100000"/>
                        </a:lnSpc>
                        <a:spcBef>
                          <a:spcPts val="0"/>
                        </a:spcBef>
                        <a:spcAft>
                          <a:spcPts val="0"/>
                        </a:spcAft>
                        <a:buClr>
                          <a:srgbClr val="000000"/>
                        </a:buClr>
                        <a:buSzPts val="1100"/>
                        <a:buFont typeface="Arial"/>
                        <a:buNone/>
                      </a:pPr>
                      <a:r>
                        <a:rPr b="1" lang="en" sz="1150">
                          <a:latin typeface="Inter"/>
                          <a:ea typeface="Inter"/>
                          <a:cs typeface="Inter"/>
                          <a:sym typeface="Inter"/>
                        </a:rPr>
                        <a:t>Article I: </a:t>
                      </a:r>
                      <a:r>
                        <a:rPr lang="en" sz="1150">
                          <a:latin typeface="Inter"/>
                          <a:ea typeface="Inter"/>
                          <a:cs typeface="Inter"/>
                          <a:sym typeface="Inter"/>
                        </a:rPr>
                        <a:t>There shall henceforth be Peace and Friendship between… [England and China] and between their respective Subjects….</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50">
                          <a:latin typeface="Inter"/>
                          <a:ea typeface="Inter"/>
                          <a:cs typeface="Inter"/>
                          <a:sym typeface="Inter"/>
                        </a:rPr>
                        <a:t>Article II: </a:t>
                      </a:r>
                      <a:r>
                        <a:rPr lang="en" sz="1150">
                          <a:latin typeface="Inter"/>
                          <a:ea typeface="Inter"/>
                          <a:cs typeface="Inter"/>
                          <a:sym typeface="Inter"/>
                        </a:rPr>
                        <a:t>His Majesty the Emperor of China agrees that British Subjects, with their families and establishments, shall be allowed to reside, for the purpose of carrying on their commercial pursuits, without molestation or restraint at the Cities and Towns of Canton, Amoy, Foochow Fu, Ningpo, and Shanghai….</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50">
                          <a:latin typeface="Inter"/>
                          <a:ea typeface="Inter"/>
                          <a:cs typeface="Inter"/>
                          <a:sym typeface="Inter"/>
                        </a:rPr>
                        <a:t>Article III: </a:t>
                      </a:r>
                      <a:r>
                        <a:rPr lang="en" sz="1150">
                          <a:latin typeface="Inter"/>
                          <a:ea typeface="Inter"/>
                          <a:cs typeface="Inter"/>
                          <a:sym typeface="Inter"/>
                        </a:rPr>
                        <a:t>It being obviously necessary and desirable, that British Subjects should have some Port whereat they may careen and refit their Ships, when required, and keep Stores for that purpose, His Majesty the Emperor of China cedes to Her Majesty the Queen of Great Britain, etc., the Island of Hong Kong, to be possessed in perpetuity….</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50">
                          <a:latin typeface="Inter"/>
                          <a:ea typeface="Inter"/>
                          <a:cs typeface="Inter"/>
                          <a:sym typeface="Inter"/>
                        </a:rPr>
                        <a:t>Article V: </a:t>
                      </a:r>
                      <a:r>
                        <a:rPr lang="en" sz="1150">
                          <a:latin typeface="Inter"/>
                          <a:ea typeface="Inter"/>
                          <a:cs typeface="Inter"/>
                          <a:sym typeface="Inter"/>
                        </a:rPr>
                        <a:t>The Government of China having compelled the British Merchants trading at Canton to deal exclusively with certain Chinese merchants called Hong merchants (or Cohong) who had been licensed by the Chinese Government for that purpose, the Emperor of China agrees to abolish that practice in future at all Ports where British Merchants may reside, and to permit them to carry on their mercantile transactions with whatever persons they please….</a:t>
                      </a:r>
                      <a:endParaRPr sz="115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5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rPr b="1" lang="en" sz="1150">
                          <a:latin typeface="Inter"/>
                          <a:ea typeface="Inter"/>
                          <a:cs typeface="Inter"/>
                          <a:sym typeface="Inter"/>
                        </a:rPr>
                        <a:t>Group I, Article I: T</a:t>
                      </a:r>
                      <a:r>
                        <a:rPr lang="en" sz="1150">
                          <a:latin typeface="Inter"/>
                          <a:ea typeface="Inter"/>
                          <a:cs typeface="Inter"/>
                          <a:sym typeface="Inter"/>
                        </a:rPr>
                        <a:t>he Chinese Government engage to give full assent to all matters that the Japanese Government may hereafter agree with the German Government respecting the disposition of all the rights, interests and concessions, which, in virtue of treaties or otherwise, Germany possesses vis-à-vis China in relation to the province of Shantung.</a:t>
                      </a:r>
                      <a:endParaRPr sz="115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b="1" lang="en" sz="1150">
                          <a:latin typeface="Inter"/>
                          <a:ea typeface="Inter"/>
                          <a:cs typeface="Inter"/>
                          <a:sym typeface="Inter"/>
                        </a:rPr>
                        <a:t>Group II: </a:t>
                      </a:r>
                      <a:r>
                        <a:rPr lang="en" sz="1150">
                          <a:latin typeface="Inter"/>
                          <a:ea typeface="Inter"/>
                          <a:cs typeface="Inter"/>
                          <a:sym typeface="Inter"/>
                        </a:rPr>
                        <a:t>The Japanese Government and the Chinese Government, in view of the fact that the Chinese Government has always recognized the predominant position of Japan in South Manchuria and Eastern Inner Mongolia, agree to the following articles:</a:t>
                      </a:r>
                      <a:endParaRPr sz="1150">
                        <a:latin typeface="Inter"/>
                        <a:ea typeface="Inter"/>
                        <a:cs typeface="Inter"/>
                        <a:sym typeface="Inter"/>
                      </a:endParaRPr>
                    </a:p>
                    <a:p>
                      <a:pPr indent="0" lvl="0" marL="0" rtl="0" algn="l">
                        <a:lnSpc>
                          <a:spcPct val="100000"/>
                        </a:lnSpc>
                        <a:spcBef>
                          <a:spcPts val="0"/>
                        </a:spcBef>
                        <a:spcAft>
                          <a:spcPts val="0"/>
                        </a:spcAft>
                        <a:buNone/>
                      </a:pPr>
                      <a:r>
                        <a:rPr lang="en" sz="1150">
                          <a:latin typeface="Inter"/>
                          <a:ea typeface="Inter"/>
                          <a:cs typeface="Inter"/>
                          <a:sym typeface="Inter"/>
                        </a:rPr>
                        <a:t>Article 1: The two contracting Parties mutually agree that the term of the lease of Port Arthur and Dairen and the term respecting the South Manchuria Railway and the Antung-Mukden Railway shall be extended to a further period of 99 years respectively.</a:t>
                      </a:r>
                      <a:endParaRPr sz="1150">
                        <a:latin typeface="Inter"/>
                        <a:ea typeface="Inter"/>
                        <a:cs typeface="Inter"/>
                        <a:sym typeface="Inter"/>
                      </a:endParaRPr>
                    </a:p>
                    <a:p>
                      <a:pPr indent="0" lvl="0" marL="0" rtl="0" algn="l">
                        <a:lnSpc>
                          <a:spcPct val="100000"/>
                        </a:lnSpc>
                        <a:spcBef>
                          <a:spcPts val="0"/>
                        </a:spcBef>
                        <a:spcAft>
                          <a:spcPts val="0"/>
                        </a:spcAft>
                        <a:buNone/>
                      </a:pPr>
                      <a:r>
                        <a:rPr lang="en" sz="1150">
                          <a:latin typeface="Inter"/>
                          <a:ea typeface="Inter"/>
                          <a:cs typeface="Inter"/>
                          <a:sym typeface="Inter"/>
                        </a:rPr>
                        <a:t>Article 2: The Japanese subjects shall be permitted in South Manchuria and Eastern Inner Mongolia to lease or own land required either for erecting buildings for various commercial and industrial uses or for farming.</a:t>
                      </a:r>
                      <a:endParaRPr sz="115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b="1" lang="en" sz="1150">
                          <a:latin typeface="Inter"/>
                          <a:ea typeface="Inter"/>
                          <a:cs typeface="Inter"/>
                          <a:sym typeface="Inter"/>
                        </a:rPr>
                        <a:t>Group V: </a:t>
                      </a:r>
                      <a:r>
                        <a:rPr lang="en" sz="1150">
                          <a:latin typeface="Inter"/>
                          <a:ea typeface="Inter"/>
                          <a:cs typeface="Inter"/>
                          <a:sym typeface="Inter"/>
                        </a:rPr>
                        <a:t>Article I: The Chinese Central Government to engage influential Japanese as political, financial, and military advisers;</a:t>
                      </a:r>
                      <a:endParaRPr sz="1150">
                        <a:latin typeface="Inter"/>
                        <a:ea typeface="Inter"/>
                        <a:cs typeface="Inter"/>
                        <a:sym typeface="Inter"/>
                      </a:endParaRPr>
                    </a:p>
                    <a:p>
                      <a:pPr indent="0" lvl="0" marL="0" rtl="0" algn="l">
                        <a:lnSpc>
                          <a:spcPct val="100000"/>
                        </a:lnSpc>
                        <a:spcBef>
                          <a:spcPts val="0"/>
                        </a:spcBef>
                        <a:spcAft>
                          <a:spcPts val="0"/>
                        </a:spcAft>
                        <a:buNone/>
                      </a:pPr>
                      <a:r>
                        <a:rPr lang="en" sz="1150">
                          <a:latin typeface="Inter"/>
                          <a:ea typeface="Inter"/>
                          <a:cs typeface="Inter"/>
                          <a:sym typeface="Inter"/>
                        </a:rPr>
                        <a:t>Article 4: China to obtain from Japan supply of a certain quantity of arms, or to establish an arsenal in China under joint Japanese and Chinese management and to be supplied with experts and materials from Japan;</a:t>
                      </a:r>
                      <a:endParaRPr sz="115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3100">
                <a:tc gridSpan="3" vMerge="1"/>
                <a:tc hMerge="1" vMerge="1"/>
                <a:tc hMerge="1" vMerge="1"/>
                <a:tc vMerge="1"/>
              </a:tr>
            </a:tbl>
          </a:graphicData>
        </a:graphic>
      </p:graphicFrame>
      <p:sp>
        <p:nvSpPr>
          <p:cNvPr id="177" name="Google Shape;177;p30"/>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5"/>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pic>
        <p:nvPicPr>
          <p:cNvPr id="178" name="Google Shape;178;p30"/>
          <p:cNvPicPr preferRelativeResize="0"/>
          <p:nvPr/>
        </p:nvPicPr>
        <p:blipFill>
          <a:blip r:embed="rId6">
            <a:alphaModFix/>
          </a:blip>
          <a:stretch>
            <a:fillRect/>
          </a:stretch>
        </p:blipFill>
        <p:spPr>
          <a:xfrm>
            <a:off x="3532961" y="1379325"/>
            <a:ext cx="554100" cy="554100"/>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3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4" name="Google Shape;184;p3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5" name="Google Shape;185;p31"/>
          <p:cNvGraphicFramePr/>
          <p:nvPr/>
        </p:nvGraphicFramePr>
        <p:xfrm>
          <a:off x="469041" y="1704835"/>
          <a:ext cx="3000000" cy="3000000"/>
        </p:xfrm>
        <a:graphic>
          <a:graphicData uri="http://schemas.openxmlformats.org/drawingml/2006/table">
            <a:tbl>
              <a:tblPr>
                <a:noFill/>
                <a:tableStyleId>{9C315874-A6D1-48ED-9061-45BDF5DE4AAB}</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2"/>
                      </a:pPr>
                      <a:r>
                        <a:rPr lang="en" sz="1200">
                          <a:solidFill>
                            <a:schemeClr val="dk1"/>
                          </a:solidFill>
                          <a:latin typeface="Inter"/>
                          <a:ea typeface="Inter"/>
                          <a:cs typeface="Inter"/>
                          <a:sym typeface="Inter"/>
                        </a:rPr>
                        <a:t>Using the excerpts from the Unequal Treaties on the previous page, as well as the background knowledge from the presentation, fill out the comparison chart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86" name="Google Shape;186;p3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87" name="Google Shape;18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9" name="Google Shape;189;p31"/>
          <p:cNvSpPr txBox="1"/>
          <p:nvPr/>
        </p:nvSpPr>
        <p:spPr>
          <a:xfrm>
            <a:off x="503838" y="24686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Treaty of Nanking</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(Britain &amp; China)</a:t>
            </a:r>
            <a:endParaRPr>
              <a:latin typeface="Inter"/>
              <a:ea typeface="Inter"/>
              <a:cs typeface="Inter"/>
              <a:sym typeface="Inter"/>
            </a:endParaRPr>
          </a:p>
        </p:txBody>
      </p:sp>
      <p:sp>
        <p:nvSpPr>
          <p:cNvPr id="190" name="Google Shape;190;p31"/>
          <p:cNvSpPr txBox="1"/>
          <p:nvPr/>
        </p:nvSpPr>
        <p:spPr>
          <a:xfrm>
            <a:off x="4970083" y="24686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Twenty-One Demands</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(Japan &amp; China)</a:t>
            </a:r>
            <a:endParaRPr>
              <a:latin typeface="Inter"/>
              <a:ea typeface="Inter"/>
              <a:cs typeface="Inter"/>
              <a:sym typeface="Inter"/>
            </a:endParaRPr>
          </a:p>
        </p:txBody>
      </p:sp>
      <p:sp>
        <p:nvSpPr>
          <p:cNvPr id="191" name="Google Shape;191;p31"/>
          <p:cNvSpPr txBox="1"/>
          <p:nvPr/>
        </p:nvSpPr>
        <p:spPr>
          <a:xfrm>
            <a:off x="3199613" y="2716340"/>
            <a:ext cx="1373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graphicFrame>
        <p:nvGraphicFramePr>
          <p:cNvPr id="192" name="Google Shape;192;p31"/>
          <p:cNvGraphicFramePr/>
          <p:nvPr/>
        </p:nvGraphicFramePr>
        <p:xfrm>
          <a:off x="503824" y="4214829"/>
          <a:ext cx="3000000" cy="3000000"/>
        </p:xfrm>
        <a:graphic>
          <a:graphicData uri="http://schemas.openxmlformats.org/drawingml/2006/table">
            <a:tbl>
              <a:tblPr>
                <a:noFill/>
                <a:tableStyleId>{A5BDDB50-6A72-44BF-B27D-E75B0D1BDF38}</a:tableStyleId>
              </a:tblPr>
              <a:tblGrid>
                <a:gridCol w="1691200"/>
                <a:gridCol w="1691200"/>
                <a:gridCol w="1691200"/>
                <a:gridCol w="1691200"/>
              </a:tblGrid>
              <a:tr h="1119175">
                <a:tc gridSpan="2">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c gridSpan="2">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bl>
          </a:graphicData>
        </a:graphic>
      </p:graphicFrame>
      <p:sp>
        <p:nvSpPr>
          <p:cNvPr id="193" name="Google Shape;193;p31"/>
          <p:cNvSpPr/>
          <p:nvPr/>
        </p:nvSpPr>
        <p:spPr>
          <a:xfrm rot="-5400000">
            <a:off x="3411863" y="8504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94" name="Google Shape;194;p31"/>
          <p:cNvSpPr/>
          <p:nvPr/>
        </p:nvSpPr>
        <p:spPr>
          <a:xfrm rot="-5400000">
            <a:off x="3596213" y="35327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95" name="Google Shape;195;p31"/>
          <p:cNvSpPr txBox="1"/>
          <p:nvPr/>
        </p:nvSpPr>
        <p:spPr>
          <a:xfrm>
            <a:off x="2541553" y="5573618"/>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96" name="Google Shape;196;p31"/>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5"/>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197" name="Google Shape;197;p31"/>
          <p:cNvGraphicFramePr/>
          <p:nvPr/>
        </p:nvGraphicFramePr>
        <p:xfrm>
          <a:off x="503824" y="6703148"/>
          <a:ext cx="3000000" cy="3000000"/>
        </p:xfrm>
        <a:graphic>
          <a:graphicData uri="http://schemas.openxmlformats.org/drawingml/2006/table">
            <a:tbl>
              <a:tblPr>
                <a:noFill/>
                <a:tableStyleId>{A5BDDB50-6A72-44BF-B27D-E75B0D1BDF38}</a:tableStyleId>
              </a:tblPr>
              <a:tblGrid>
                <a:gridCol w="2579025"/>
                <a:gridCol w="1616500"/>
                <a:gridCol w="2569225"/>
              </a:tblGrid>
              <a:tr h="852625">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1" name="Shape 201"/>
        <p:cNvGrpSpPr/>
        <p:nvPr/>
      </p:nvGrpSpPr>
      <p:grpSpPr>
        <a:xfrm>
          <a:off x="0" y="0"/>
          <a:ext cx="0" cy="0"/>
          <a:chOff x="0" y="0"/>
          <a:chExt cx="0" cy="0"/>
        </a:xfrm>
      </p:grpSpPr>
      <p:sp>
        <p:nvSpPr>
          <p:cNvPr id="202" name="Google Shape;202;p32"/>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03" name="Google Shape;203;p32"/>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04" name="Google Shape;204;p32"/>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205" name="Google Shape;205;p32"/>
          <p:cNvGraphicFramePr/>
          <p:nvPr/>
        </p:nvGraphicFramePr>
        <p:xfrm>
          <a:off x="469041" y="1704835"/>
          <a:ext cx="3000000" cy="3000000"/>
        </p:xfrm>
        <a:graphic>
          <a:graphicData uri="http://schemas.openxmlformats.org/drawingml/2006/table">
            <a:tbl>
              <a:tblPr>
                <a:noFill/>
                <a:tableStyleId>{9C315874-A6D1-48ED-9061-45BDF5DE4AAB}</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3"/>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Slides 11-13) How did the Japanese control over China change over time?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3"/>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14) Explain why Manchukuo was considered to be a “puppet state.”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06" name="Google Shape;206;p32"/>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207" name="Google Shape;207;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8" name="Google Shape;208;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09" name="Google Shape;209;p32"/>
          <p:cNvGraphicFramePr/>
          <p:nvPr/>
        </p:nvGraphicFramePr>
        <p:xfrm>
          <a:off x="3842191" y="4448035"/>
          <a:ext cx="3000000" cy="3000000"/>
        </p:xfrm>
        <a:graphic>
          <a:graphicData uri="http://schemas.openxmlformats.org/drawingml/2006/table">
            <a:tbl>
              <a:tblPr>
                <a:noFill/>
                <a:tableStyleId>{9C315874-A6D1-48ED-9061-45BDF5DE4AAB}</a:tableStyleId>
              </a:tblPr>
              <a:tblGrid>
                <a:gridCol w="1097275"/>
                <a:gridCol w="804675"/>
                <a:gridCol w="140682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“With the help of Japan, China, and Manchukuo, the world can be in peace,”ca. 1935.</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flags shown are, left to right: Manchukuo, Japan, and the “Five Races Under One Union” flag.</a:t>
                      </a:r>
                      <a:endParaRPr sz="10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210" name="Google Shape;210;p32"/>
          <p:cNvPicPr preferRelativeResize="0"/>
          <p:nvPr/>
        </p:nvPicPr>
        <p:blipFill>
          <a:blip r:embed="rId6">
            <a:alphaModFix/>
          </a:blip>
          <a:stretch>
            <a:fillRect/>
          </a:stretch>
        </p:blipFill>
        <p:spPr>
          <a:xfrm>
            <a:off x="6749248" y="3683650"/>
            <a:ext cx="554100" cy="554100"/>
          </a:xfrm>
          <a:prstGeom prst="rect">
            <a:avLst/>
          </a:prstGeom>
          <a:noFill/>
          <a:ln cap="flat" cmpd="sng" w="19050">
            <a:solidFill>
              <a:srgbClr val="000000"/>
            </a:solidFill>
            <a:prstDash val="solid"/>
            <a:round/>
            <a:headEnd len="sm" w="sm" type="none"/>
            <a:tailEnd len="sm" w="sm" type="none"/>
          </a:ln>
        </p:spPr>
      </p:pic>
      <p:sp>
        <p:nvSpPr>
          <p:cNvPr id="211" name="Google Shape;211;p32"/>
          <p:cNvSpPr txBox="1"/>
          <p:nvPr/>
        </p:nvSpPr>
        <p:spPr>
          <a:xfrm>
            <a:off x="3886200" y="5765650"/>
            <a:ext cx="3264600" cy="2586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is the significance of the Qing government official behind the imperial powers?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Compare this political cartoon to the </a:t>
            </a:r>
            <a:r>
              <a:rPr lang="en" sz="1200" u="sng">
                <a:solidFill>
                  <a:schemeClr val="hlink"/>
                </a:solidFill>
                <a:latin typeface="Inter"/>
                <a:ea typeface="Inter"/>
                <a:cs typeface="Inter"/>
                <a:sym typeface="Inter"/>
                <a:hlinkClick r:id="rId7"/>
              </a:rPr>
              <a:t>political cartoon</a:t>
            </a:r>
            <a:r>
              <a:rPr lang="en" sz="1200">
                <a:solidFill>
                  <a:schemeClr val="dk1"/>
                </a:solidFill>
                <a:latin typeface="Inter"/>
                <a:ea typeface="Inter"/>
                <a:cs typeface="Inter"/>
                <a:sym typeface="Inter"/>
              </a:rPr>
              <a:t> of the Europeans carving up Africa like a pumpkin.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212" name="Google Shape;212;p32"/>
          <p:cNvPicPr preferRelativeResize="0"/>
          <p:nvPr/>
        </p:nvPicPr>
        <p:blipFill>
          <a:blip r:embed="rId8">
            <a:alphaModFix/>
          </a:blip>
          <a:stretch>
            <a:fillRect/>
          </a:stretch>
        </p:blipFill>
        <p:spPr>
          <a:xfrm>
            <a:off x="687275" y="3936850"/>
            <a:ext cx="2939775" cy="4281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6" name="Shape 216"/>
        <p:cNvGrpSpPr/>
        <p:nvPr/>
      </p:nvGrpSpPr>
      <p:grpSpPr>
        <a:xfrm>
          <a:off x="0" y="0"/>
          <a:ext cx="0" cy="0"/>
          <a:chOff x="0" y="0"/>
          <a:chExt cx="0" cy="0"/>
        </a:xfrm>
      </p:grpSpPr>
      <p:sp>
        <p:nvSpPr>
          <p:cNvPr id="217" name="Google Shape;217;p3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Webquest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in East &amp; Southeast Asia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18" name="Google Shape;218;p33"/>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19" name="Google Shape;219;p33"/>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a:t>
            </a:r>
            <a:r>
              <a:rPr lang="en" sz="1200" u="sng">
                <a:solidFill>
                  <a:schemeClr val="hlink"/>
                </a:solidFill>
                <a:latin typeface="Halant"/>
                <a:ea typeface="Halant"/>
                <a:cs typeface="Halant"/>
                <a:sym typeface="Halant"/>
                <a:hlinkClick r:id="rId4"/>
              </a:rPr>
              <a:t>Imperialism in East &amp; Southeast Asia Presentation</a:t>
            </a:r>
            <a:r>
              <a:rPr lang="en" sz="1200">
                <a:solidFill>
                  <a:schemeClr val="dk1"/>
                </a:solidFill>
                <a:latin typeface="Halant"/>
                <a:ea typeface="Halant"/>
                <a:cs typeface="Halant"/>
                <a:sym typeface="Halant"/>
              </a:rPr>
              <a:t> to guide you through the questions below.</a:t>
            </a:r>
            <a:endParaRPr/>
          </a:p>
        </p:txBody>
      </p:sp>
      <p:graphicFrame>
        <p:nvGraphicFramePr>
          <p:cNvPr id="220" name="Google Shape;220;p33"/>
          <p:cNvGraphicFramePr/>
          <p:nvPr/>
        </p:nvGraphicFramePr>
        <p:xfrm>
          <a:off x="381541" y="1704835"/>
          <a:ext cx="3000000" cy="3000000"/>
        </p:xfrm>
        <a:graphic>
          <a:graphicData uri="http://schemas.openxmlformats.org/drawingml/2006/table">
            <a:tbl>
              <a:tblPr>
                <a:noFill/>
                <a:tableStyleId>{9C315874-A6D1-48ED-9061-45BDF5DE4AAB}</a:tableStyleId>
              </a:tblPr>
              <a:tblGrid>
                <a:gridCol w="2342825"/>
                <a:gridCol w="1718075"/>
                <a:gridCol w="3003800"/>
              </a:tblGrid>
              <a:tr h="350050">
                <a:tc gridSpan="3" rowSpan="2">
                  <a:txBody>
                    <a:bodyPr/>
                    <a:lstStyle/>
                    <a:p>
                      <a:pPr indent="-304800" lvl="0" marL="457200" rtl="0" algn="l">
                        <a:spcBef>
                          <a:spcPts val="0"/>
                        </a:spcBef>
                        <a:spcAft>
                          <a:spcPts val="0"/>
                        </a:spcAft>
                        <a:buClr>
                          <a:schemeClr val="dk1"/>
                        </a:buClr>
                        <a:buSzPts val="1200"/>
                        <a:buFont typeface="Inter"/>
                        <a:buAutoNum type="arabicPeriod" startAt="15"/>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Slide 16) Explain how the Europeans benefited from imperializing Southeast Asia.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5"/>
                      </a:pPr>
                      <a:r>
                        <a:rPr lang="en" sz="1200">
                          <a:solidFill>
                            <a:schemeClr val="dk1"/>
                          </a:solidFill>
                          <a:latin typeface="Inter"/>
                          <a:ea typeface="Inter"/>
                          <a:cs typeface="Inter"/>
                          <a:sym typeface="Inter"/>
                        </a:rPr>
                        <a:t>Watch </a:t>
                      </a:r>
                      <a:r>
                        <a:rPr lang="en" sz="1200" u="sng">
                          <a:solidFill>
                            <a:schemeClr val="accent5"/>
                          </a:solidFill>
                          <a:latin typeface="Inter"/>
                          <a:ea typeface="Inter"/>
                          <a:cs typeface="Inter"/>
                          <a:sym typeface="Inter"/>
                          <a:hlinkClick r:id="rId5">
                            <a:extLst>
                              <a:ext uri="{A12FA001-AC4F-418D-AE19-62706E023703}">
                                <ahyp:hlinkClr val="tx"/>
                              </a:ext>
                            </a:extLst>
                          </a:hlinkClick>
                        </a:rPr>
                        <a:t>this video about the French Conquest of Indochina</a:t>
                      </a:r>
                      <a:r>
                        <a:rPr lang="en" sz="1200">
                          <a:solidFill>
                            <a:schemeClr val="dk1"/>
                          </a:solidFill>
                          <a:latin typeface="Inter"/>
                          <a:ea typeface="Inter"/>
                          <a:cs typeface="Inter"/>
                          <a:sym typeface="Inter"/>
                        </a:rPr>
                        <a:t> and complete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Notice, Wonder, Think chart below.</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5"/>
                      </a:pPr>
                      <a:r>
                        <a:rPr lang="en" sz="1200">
                          <a:solidFill>
                            <a:schemeClr val="dk1"/>
                          </a:solidFill>
                          <a:latin typeface="Inter"/>
                          <a:ea typeface="Inter"/>
                          <a:cs typeface="Inter"/>
                          <a:sym typeface="Inter"/>
                        </a:rPr>
                        <a:t>(Slide 17) Explain what impacts imperialism had on Southeast Asian societies.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21" name="Google Shape;221;p33"/>
          <p:cNvPicPr preferRelativeResize="0"/>
          <p:nvPr/>
        </p:nvPicPr>
        <p:blipFill>
          <a:blip r:embed="rId6">
            <a:alphaModFix/>
          </a:blip>
          <a:stretch>
            <a:fillRect/>
          </a:stretch>
        </p:blipFill>
        <p:spPr>
          <a:xfrm>
            <a:off x="381544" y="9348271"/>
            <a:ext cx="431174" cy="431174"/>
          </a:xfrm>
          <a:prstGeom prst="rect">
            <a:avLst/>
          </a:prstGeom>
          <a:noFill/>
          <a:ln>
            <a:noFill/>
          </a:ln>
        </p:spPr>
      </p:pic>
      <p:sp>
        <p:nvSpPr>
          <p:cNvPr id="222" name="Google Shape;222;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3" name="Google Shape;223;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4" name="Google Shape;224;p33"/>
          <p:cNvPicPr preferRelativeResize="0"/>
          <p:nvPr/>
        </p:nvPicPr>
        <p:blipFill>
          <a:blip r:embed="rId7">
            <a:alphaModFix/>
          </a:blip>
          <a:stretch>
            <a:fillRect/>
          </a:stretch>
        </p:blipFill>
        <p:spPr>
          <a:xfrm>
            <a:off x="6461923" y="2708450"/>
            <a:ext cx="554100" cy="554100"/>
          </a:xfrm>
          <a:prstGeom prst="rect">
            <a:avLst/>
          </a:prstGeom>
          <a:noFill/>
          <a:ln cap="flat" cmpd="sng" w="19050">
            <a:solidFill>
              <a:srgbClr val="000000"/>
            </a:solidFill>
            <a:prstDash val="solid"/>
            <a:round/>
            <a:headEnd len="sm" w="sm" type="none"/>
            <a:tailEnd len="sm" w="sm" type="none"/>
          </a:ln>
        </p:spPr>
      </p:pic>
      <p:graphicFrame>
        <p:nvGraphicFramePr>
          <p:cNvPr id="225" name="Google Shape;225;p33"/>
          <p:cNvGraphicFramePr/>
          <p:nvPr/>
        </p:nvGraphicFramePr>
        <p:xfrm>
          <a:off x="469050" y="3429000"/>
          <a:ext cx="3000000" cy="3000000"/>
        </p:xfrm>
        <a:graphic>
          <a:graphicData uri="http://schemas.openxmlformats.org/drawingml/2006/table">
            <a:tbl>
              <a:tblPr>
                <a:noFill/>
                <a:tableStyleId>{A5BDDB50-6A72-44BF-B27D-E75B0D1BDF38}</a:tableStyleId>
              </a:tblPr>
              <a:tblGrid>
                <a:gridCol w="2301550"/>
                <a:gridCol w="2301550"/>
                <a:gridCol w="2301550"/>
              </a:tblGrid>
              <a:tr h="167375">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91425" marB="91425" marR="91425" marL="91425"/>
                </a:tc>
              </a:tr>
              <a:tr h="11331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graphicFrame>
        <p:nvGraphicFramePr>
          <p:cNvPr id="226" name="Google Shape;226;p33"/>
          <p:cNvGraphicFramePr/>
          <p:nvPr/>
        </p:nvGraphicFramePr>
        <p:xfrm>
          <a:off x="3707241" y="5735210"/>
          <a:ext cx="3000000" cy="3000000"/>
        </p:xfrm>
        <a:graphic>
          <a:graphicData uri="http://schemas.openxmlformats.org/drawingml/2006/table">
            <a:tbl>
              <a:tblPr>
                <a:noFill/>
                <a:tableStyleId>{9C315874-A6D1-48ED-9061-45BDF5DE4AAB}</a:tableStyleId>
              </a:tblPr>
              <a:tblGrid>
                <a:gridCol w="1215900"/>
                <a:gridCol w="891650"/>
                <a:gridCol w="1558900"/>
              </a:tblGrid>
              <a:tr h="299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Grant Hamilton, “Uncle Sam Watches Over Cuba and the Philippines,”</a:t>
                      </a:r>
                      <a:r>
                        <a:rPr i="1" lang="en" sz="1200">
                          <a:solidFill>
                            <a:schemeClr val="dk1"/>
                          </a:solidFill>
                          <a:latin typeface="Halant"/>
                          <a:ea typeface="Halant"/>
                          <a:cs typeface="Halant"/>
                          <a:sym typeface="Halant"/>
                        </a:rPr>
                        <a:t> Judge</a:t>
                      </a:r>
                      <a:r>
                        <a:rPr lang="en" sz="1200">
                          <a:solidFill>
                            <a:schemeClr val="dk1"/>
                          </a:solidFill>
                          <a:latin typeface="Halant"/>
                          <a:ea typeface="Halant"/>
                          <a:cs typeface="Halant"/>
                          <a:sym typeface="Halant"/>
                        </a:rPr>
                        <a:t> Magazine, 1902.</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227" name="Google Shape;227;p33"/>
          <p:cNvSpPr txBox="1"/>
          <p:nvPr/>
        </p:nvSpPr>
        <p:spPr>
          <a:xfrm>
            <a:off x="3733800" y="6375250"/>
            <a:ext cx="3666600" cy="24012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does this political cartoon characterize the relationship between the US, Cuba, and the Philippines?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key cause/motivation of imperialism do you think this portrays the most? Why?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p:txBody>
      </p:sp>
      <p:pic>
        <p:nvPicPr>
          <p:cNvPr id="228" name="Google Shape;228;p33"/>
          <p:cNvPicPr preferRelativeResize="0"/>
          <p:nvPr/>
        </p:nvPicPr>
        <p:blipFill>
          <a:blip r:embed="rId8">
            <a:alphaModFix/>
          </a:blip>
          <a:stretch>
            <a:fillRect/>
          </a:stretch>
        </p:blipFill>
        <p:spPr>
          <a:xfrm>
            <a:off x="469050" y="5735200"/>
            <a:ext cx="3144600" cy="3480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